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621DB73-F04F-4886-AF9D-097991BBB0B5}" type="datetimeFigureOut">
              <a:rPr lang="en-US" smtClean="0"/>
              <a:t>08-03-2021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E56A540-56DA-49CB-8E13-02629D7E105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21DB73-F04F-4886-AF9D-097991BBB0B5}"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6A540-56DA-49CB-8E13-02629D7E10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21DB73-F04F-4886-AF9D-097991BBB0B5}"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6A540-56DA-49CB-8E13-02629D7E10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621DB73-F04F-4886-AF9D-097991BBB0B5}" type="datetimeFigureOut">
              <a:rPr lang="en-US" smtClean="0"/>
              <a:t>08-03-2021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6A540-56DA-49CB-8E13-02629D7E105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21DB73-F04F-4886-AF9D-097991BBB0B5}" type="datetimeFigureOut">
              <a:rPr lang="en-US" smtClean="0"/>
              <a:t>08-03-2021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E56A540-56DA-49CB-8E13-02629D7E10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21DB73-F04F-4886-AF9D-097991BBB0B5}"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6A540-56DA-49CB-8E13-02629D7E105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21DB73-F04F-4886-AF9D-097991BBB0B5}" type="datetimeFigureOut">
              <a:rPr lang="en-US" smtClean="0"/>
              <a:t>08-03-2021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6A540-56DA-49CB-8E13-02629D7E105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21DB73-F04F-4886-AF9D-097991BBB0B5}" type="datetimeFigureOut">
              <a:rPr lang="en-US" smtClean="0"/>
              <a:t>08-03-2021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6A540-56DA-49CB-8E13-02629D7E10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1DB73-F04F-4886-AF9D-097991BBB0B5}" type="datetimeFigureOut">
              <a:rPr lang="en-US" smtClean="0"/>
              <a:t>08-03-2021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6A540-56DA-49CB-8E13-02629D7E10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21DB73-F04F-4886-AF9D-097991BBB0B5}" type="datetimeFigureOut">
              <a:rPr lang="en-US" smtClean="0"/>
              <a:t>08-03-2021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6A540-56DA-49CB-8E13-02629D7E105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21DB73-F04F-4886-AF9D-097991BBB0B5}" type="datetimeFigureOut">
              <a:rPr lang="en-US" smtClean="0"/>
              <a:t>08-03-2021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E56A540-56DA-49CB-8E13-02629D7E105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21DB73-F04F-4886-AF9D-097991BBB0B5}" type="datetimeFigureOut">
              <a:rPr lang="en-US" smtClean="0"/>
              <a:t>08-03-2021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E56A540-56DA-49CB-8E13-02629D7E10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respi11\sounds\consolidation.wa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respi11\sounds\amphoric.wa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bronchovesicular.wa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respi11\sounds\bronchial%20asthma%20vesicular%20bs%20with%20prolonged%20expiration.wa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ronchi%202.wa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ronchi.wa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coarse%20creps.wav"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fine%20creps.wa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pleural%20rub.wa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vesicular%20Breath%20Sounds.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bronchial%20breath%20sound.wa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Documents%20and%20Settings\user\Desktop\Breath%20sounds\cavornous%20in%20cavity.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495800" y="4114800"/>
            <a:ext cx="3276600" cy="1524000"/>
          </a:xfrm>
        </p:spPr>
        <p:txBody>
          <a:bodyPr>
            <a:normAutofit/>
          </a:bodyPr>
          <a:lstStyle/>
          <a:p>
            <a:pPr eaLnBrk="1" hangingPunct="1">
              <a:defRPr/>
            </a:pPr>
            <a:r>
              <a:rPr lang="en-US" altLang="en-US" dirty="0"/>
              <a:t>DR.T.AJAYAN</a:t>
            </a:r>
          </a:p>
          <a:p>
            <a:pPr eaLnBrk="1" hangingPunct="1">
              <a:defRPr/>
            </a:pPr>
            <a:r>
              <a:rPr lang="en-US" altLang="en-US" dirty="0"/>
              <a:t>PROF. &amp; H.O.D.</a:t>
            </a:r>
          </a:p>
          <a:p>
            <a:pPr eaLnBrk="1" hangingPunct="1">
              <a:defRPr/>
            </a:pPr>
            <a:r>
              <a:rPr lang="en-US" altLang="en-US" dirty="0"/>
              <a:t>PM</a:t>
            </a:r>
          </a:p>
        </p:txBody>
      </p:sp>
      <p:sp>
        <p:nvSpPr>
          <p:cNvPr id="2050" name="Rectangle 2"/>
          <p:cNvSpPr>
            <a:spLocks noGrp="1" noChangeArrowheads="1"/>
          </p:cNvSpPr>
          <p:nvPr>
            <p:ph type="ctrTitle"/>
          </p:nvPr>
        </p:nvSpPr>
        <p:spPr/>
        <p:txBody>
          <a:bodyPr/>
          <a:lstStyle/>
          <a:p>
            <a:pPr eaLnBrk="1" hangingPunct="1">
              <a:defRPr/>
            </a:pPr>
            <a:r>
              <a:rPr lang="en-US" altLang="en-US"/>
              <a:t>Breath sounds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a:t>Tubular</a:t>
            </a:r>
          </a:p>
        </p:txBody>
      </p:sp>
      <p:sp>
        <p:nvSpPr>
          <p:cNvPr id="7171" name="Rectangle 3"/>
          <p:cNvSpPr>
            <a:spLocks noGrp="1" noChangeArrowheads="1"/>
          </p:cNvSpPr>
          <p:nvPr>
            <p:ph sz="quarter" idx="1"/>
          </p:nvPr>
        </p:nvSpPr>
        <p:spPr/>
        <p:txBody>
          <a:bodyPr/>
          <a:lstStyle/>
          <a:p>
            <a:pPr eaLnBrk="1" hangingPunct="1">
              <a:buFont typeface="Wingdings" pitchFamily="2" charset="2"/>
              <a:buNone/>
              <a:defRPr/>
            </a:pPr>
            <a:endParaRPr lang="en-US" altLang="en-US"/>
          </a:p>
          <a:p>
            <a:pPr eaLnBrk="1" hangingPunct="1">
              <a:defRPr/>
            </a:pPr>
            <a:r>
              <a:rPr lang="en-US" altLang="en-US"/>
              <a:t>Consolidation</a:t>
            </a:r>
          </a:p>
          <a:p>
            <a:pPr eaLnBrk="1" hangingPunct="1">
              <a:defRPr/>
            </a:pPr>
            <a:r>
              <a:rPr lang="en-US" altLang="en-US"/>
              <a:t>High pitched bronchial breath sounds</a:t>
            </a:r>
          </a:p>
          <a:p>
            <a:pPr eaLnBrk="1" hangingPunct="1">
              <a:defRPr/>
            </a:pPr>
            <a:r>
              <a:rPr lang="en-US" altLang="en-US"/>
              <a:t>Gap between insp and exp and prolonged expiratory phase</a:t>
            </a:r>
          </a:p>
        </p:txBody>
      </p:sp>
      <p:pic>
        <p:nvPicPr>
          <p:cNvPr id="7172" name="consolidation.wav">
            <a:hlinkClick r:id="" action="ppaction://media"/>
          </p:cNvPr>
          <p:cNvPicPr>
            <a:picLocks noRot="1" noChangeAspect="1" noChangeArrowheads="1"/>
          </p:cNvPicPr>
          <p:nvPr>
            <a:audioFile r:link="rId1"/>
          </p:nvPr>
        </p:nvPicPr>
        <p:blipFill>
          <a:blip r:embed="rId3"/>
          <a:srcRect/>
          <a:stretch>
            <a:fillRect/>
          </a:stretch>
        </p:blipFill>
        <p:spPr bwMode="auto">
          <a:xfrm>
            <a:off x="8458200" y="6324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6624" fill="hold"/>
                                        <p:tgtEl>
                                          <p:spTgt spid="717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17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ltLang="en-US"/>
              <a:t>Amphoric</a:t>
            </a:r>
          </a:p>
        </p:txBody>
      </p:sp>
      <p:sp>
        <p:nvSpPr>
          <p:cNvPr id="8195" name="Rectangle 3"/>
          <p:cNvSpPr>
            <a:spLocks noGrp="1" noChangeArrowheads="1"/>
          </p:cNvSpPr>
          <p:nvPr>
            <p:ph sz="quarter" idx="1"/>
          </p:nvPr>
        </p:nvSpPr>
        <p:spPr/>
        <p:txBody>
          <a:bodyPr/>
          <a:lstStyle/>
          <a:p>
            <a:pPr eaLnBrk="1" hangingPunct="1">
              <a:defRPr/>
            </a:pPr>
            <a:r>
              <a:rPr lang="en-US" altLang="en-US"/>
              <a:t>Large smooth walled cavity or communicating Hydropneumothorax</a:t>
            </a:r>
          </a:p>
          <a:p>
            <a:pPr eaLnBrk="1" hangingPunct="1">
              <a:defRPr/>
            </a:pPr>
            <a:r>
              <a:rPr lang="en-US" altLang="en-US"/>
              <a:t>Low pithched ,hi-pitched echo like overtones</a:t>
            </a:r>
          </a:p>
          <a:p>
            <a:pPr eaLnBrk="1" hangingPunct="1">
              <a:defRPr/>
            </a:pPr>
            <a:r>
              <a:rPr lang="en-US" altLang="en-US"/>
              <a:t>Gap between inspiration and expiration </a:t>
            </a:r>
          </a:p>
        </p:txBody>
      </p:sp>
      <p:pic>
        <p:nvPicPr>
          <p:cNvPr id="8196" name="amphoric.wav">
            <a:hlinkClick r:id="" action="ppaction://media"/>
          </p:cNvPr>
          <p:cNvPicPr>
            <a:picLocks noRot="1" noChangeAspect="1" noChangeArrowheads="1"/>
          </p:cNvPicPr>
          <p:nvPr>
            <a:audioFile r:link="rId1"/>
          </p:nvPr>
        </p:nvPicPr>
        <p:blipFill>
          <a:blip r:embed="rId3"/>
          <a:srcRect/>
          <a:stretch>
            <a:fillRect/>
          </a:stretch>
        </p:blipFill>
        <p:spPr bwMode="auto">
          <a:xfrm>
            <a:off x="8610600" y="6172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8506" fill="hold"/>
                                        <p:tgtEl>
                                          <p:spTgt spid="819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6"/>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en-US"/>
              <a:t>Broncho vesicular</a:t>
            </a:r>
          </a:p>
        </p:txBody>
      </p:sp>
      <p:sp>
        <p:nvSpPr>
          <p:cNvPr id="30723" name="Rectangle 3"/>
          <p:cNvSpPr>
            <a:spLocks noGrp="1" noChangeArrowheads="1"/>
          </p:cNvSpPr>
          <p:nvPr>
            <p:ph sz="quarter" idx="1"/>
          </p:nvPr>
        </p:nvSpPr>
        <p:spPr>
          <a:xfrm>
            <a:off x="457200" y="1371600"/>
            <a:ext cx="8229600" cy="5105400"/>
          </a:xfrm>
        </p:spPr>
        <p:txBody>
          <a:bodyPr/>
          <a:lstStyle/>
          <a:p>
            <a:pPr eaLnBrk="1" hangingPunct="1">
              <a:lnSpc>
                <a:spcPct val="80000"/>
              </a:lnSpc>
              <a:buFont typeface="Wingdings" pitchFamily="2" charset="2"/>
              <a:buNone/>
              <a:defRPr/>
            </a:pPr>
            <a:endParaRPr lang="en-US" altLang="en-US" sz="2800"/>
          </a:p>
          <a:p>
            <a:pPr eaLnBrk="1" hangingPunct="1">
              <a:lnSpc>
                <a:spcPct val="80000"/>
              </a:lnSpc>
              <a:defRPr/>
            </a:pPr>
            <a:r>
              <a:rPr lang="en-US" altLang="en-US" sz="2800"/>
              <a:t>Rustling quality like vesicular sounds but harsher expiration is prolonged and no gap between expiration and inspiration</a:t>
            </a:r>
          </a:p>
          <a:p>
            <a:pPr eaLnBrk="1" hangingPunct="1">
              <a:lnSpc>
                <a:spcPct val="80000"/>
              </a:lnSpc>
              <a:defRPr/>
            </a:pPr>
            <a:r>
              <a:rPr lang="en-US" altLang="en-US" sz="2800"/>
              <a:t>These are breath sounds of intermediate intensity and pitch. </a:t>
            </a:r>
          </a:p>
          <a:p>
            <a:pPr eaLnBrk="1" hangingPunct="1">
              <a:lnSpc>
                <a:spcPct val="80000"/>
              </a:lnSpc>
              <a:defRPr/>
            </a:pPr>
            <a:r>
              <a:rPr lang="en-US" altLang="en-US" sz="2800"/>
              <a:t>The inspiratory and expiratory sounds are equal in length. </a:t>
            </a:r>
          </a:p>
          <a:p>
            <a:pPr eaLnBrk="1" hangingPunct="1">
              <a:lnSpc>
                <a:spcPct val="80000"/>
              </a:lnSpc>
              <a:defRPr/>
            </a:pPr>
            <a:r>
              <a:rPr lang="en-US" altLang="en-US" sz="2800"/>
              <a:t>They are best heard -</a:t>
            </a:r>
          </a:p>
          <a:p>
            <a:pPr eaLnBrk="1" hangingPunct="1">
              <a:lnSpc>
                <a:spcPct val="80000"/>
              </a:lnSpc>
              <a:defRPr/>
            </a:pPr>
            <a:r>
              <a:rPr lang="en-US" altLang="en-US" sz="2800"/>
              <a:t>     in the 1st and 2nd intercostal space (anterior chest) and </a:t>
            </a:r>
          </a:p>
          <a:p>
            <a:pPr eaLnBrk="1" hangingPunct="1">
              <a:lnSpc>
                <a:spcPct val="80000"/>
              </a:lnSpc>
              <a:defRPr/>
            </a:pPr>
            <a:r>
              <a:rPr lang="en-US" altLang="en-US" sz="2800"/>
              <a:t>    between the sapulae (posterior chest) - i.e., over the mainstem bronchi.</a:t>
            </a:r>
          </a:p>
          <a:p>
            <a:pPr eaLnBrk="1" hangingPunct="1">
              <a:lnSpc>
                <a:spcPct val="80000"/>
              </a:lnSpc>
              <a:buFont typeface="Wingdings" pitchFamily="2" charset="2"/>
              <a:buNone/>
              <a:defRPr/>
            </a:pPr>
            <a:endParaRPr lang="en-US" altLang="en-US" sz="2800"/>
          </a:p>
        </p:txBody>
      </p:sp>
      <p:pic>
        <p:nvPicPr>
          <p:cNvPr id="30724" name="bronchovesicular.wav">
            <a:hlinkClick r:id="" action="ppaction://media"/>
          </p:cNvPr>
          <p:cNvPicPr>
            <a:picLocks noRot="1" noChangeAspect="1" noChangeArrowheads="1"/>
          </p:cNvPicPr>
          <p:nvPr>
            <a:audioFile r:link="rId1"/>
          </p:nvPr>
        </p:nvPicPr>
        <p:blipFill>
          <a:blip r:embed="rId3"/>
          <a:srcRect/>
          <a:stretch>
            <a:fillRect/>
          </a:stretch>
        </p:blipFill>
        <p:spPr bwMode="auto">
          <a:xfrm>
            <a:off x="88392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1464" fill="hold"/>
                                        <p:tgtEl>
                                          <p:spTgt spid="307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2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057400"/>
            <a:ext cx="8229600" cy="1139825"/>
          </a:xfrm>
        </p:spPr>
        <p:txBody>
          <a:bodyPr/>
          <a:lstStyle/>
          <a:p>
            <a:pPr eaLnBrk="1" hangingPunct="1">
              <a:defRPr/>
            </a:pPr>
            <a:r>
              <a:rPr lang="en-US" altLang="en-US" sz="4000"/>
              <a:t>Vesicular breath sounds with prolonged expiration </a:t>
            </a:r>
            <a:br>
              <a:rPr lang="en-US" altLang="en-US" sz="4000"/>
            </a:br>
            <a:r>
              <a:rPr lang="en-US" altLang="en-US" sz="4000"/>
              <a:t/>
            </a:r>
            <a:br>
              <a:rPr lang="en-US" altLang="en-US" sz="4000"/>
            </a:br>
            <a:r>
              <a:rPr lang="en-US" altLang="en-US" sz="4000"/>
              <a:t/>
            </a:r>
            <a:br>
              <a:rPr lang="en-US" altLang="en-US" sz="4000"/>
            </a:br>
            <a:r>
              <a:rPr lang="en-US" altLang="en-US" sz="4000"/>
              <a:t>Bronchial asthma</a:t>
            </a:r>
          </a:p>
        </p:txBody>
      </p:sp>
      <p:pic>
        <p:nvPicPr>
          <p:cNvPr id="31747" name="bronchial asthma vesicular bs with prolonged expiration.wav">
            <a:hlinkClick r:id="" action="ppaction://media"/>
          </p:cNvPr>
          <p:cNvPicPr>
            <a:picLocks noGrp="1" noRot="1" noChangeAspect="1" noChangeArrowheads="1"/>
          </p:cNvPicPr>
          <p:nvPr>
            <p:ph sz="quarter" idx="1"/>
            <a:audioFile r:link="rId1"/>
          </p:nvPr>
        </p:nvPicPr>
        <p:blipFill>
          <a:blip r:embed="rId3"/>
          <a:stretch>
            <a:fillRect/>
          </a:stretch>
        </p:blipFill>
        <p:spPr>
          <a:xfrm>
            <a:off x="4648200" y="3581400"/>
            <a:ext cx="304800" cy="3048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8741" fill="hold"/>
                                        <p:tgtEl>
                                          <p:spTgt spid="3174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1747"/>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en-US" sz="4000" b="1"/>
              <a:t>Absent or Decreased Breath Sounds</a:t>
            </a:r>
          </a:p>
        </p:txBody>
      </p:sp>
      <p:sp>
        <p:nvSpPr>
          <p:cNvPr id="34819" name="Rectangle 3"/>
          <p:cNvSpPr>
            <a:spLocks noGrp="1" noChangeArrowheads="1"/>
          </p:cNvSpPr>
          <p:nvPr>
            <p:ph sz="quarter" idx="1"/>
          </p:nvPr>
        </p:nvSpPr>
        <p:spPr>
          <a:xfrm>
            <a:off x="457200" y="1600200"/>
            <a:ext cx="8229600" cy="4953000"/>
          </a:xfrm>
        </p:spPr>
        <p:txBody>
          <a:bodyPr/>
          <a:lstStyle/>
          <a:p>
            <a:pPr eaLnBrk="1" hangingPunct="1">
              <a:lnSpc>
                <a:spcPct val="80000"/>
              </a:lnSpc>
              <a:defRPr/>
            </a:pPr>
            <a:r>
              <a:rPr lang="en-US" altLang="en-US" sz="2400"/>
              <a:t>Asthma</a:t>
            </a:r>
            <a:r>
              <a:rPr lang="en-US" altLang="en-US" sz="2000"/>
              <a:t>: decreased breath sounds </a:t>
            </a:r>
          </a:p>
          <a:p>
            <a:pPr eaLnBrk="1" hangingPunct="1">
              <a:lnSpc>
                <a:spcPct val="80000"/>
              </a:lnSpc>
              <a:defRPr/>
            </a:pPr>
            <a:r>
              <a:rPr lang="en-US" altLang="en-US" sz="2400"/>
              <a:t>Atelectasis (Collapse):</a:t>
            </a:r>
            <a:r>
              <a:rPr lang="en-US" altLang="en-US" sz="2000"/>
              <a:t> If the bronchial obstruction persists, breath sounds are absent unless the atelectasis occurs in the upper lobes when adjacent tracheal sounds may be audible. </a:t>
            </a:r>
          </a:p>
          <a:p>
            <a:pPr eaLnBrk="1" hangingPunct="1">
              <a:lnSpc>
                <a:spcPct val="80000"/>
              </a:lnSpc>
              <a:defRPr/>
            </a:pPr>
            <a:r>
              <a:rPr lang="en-US" altLang="en-US" sz="2400"/>
              <a:t>Fibrosis</a:t>
            </a:r>
            <a:r>
              <a:rPr lang="en-US" altLang="en-US" sz="2000"/>
              <a:t>: decreased breath sounds, unless fibrosis occurs in upper lobes when adjacent tracheal sounds may be audible </a:t>
            </a:r>
          </a:p>
          <a:p>
            <a:pPr eaLnBrk="1" hangingPunct="1">
              <a:lnSpc>
                <a:spcPct val="80000"/>
              </a:lnSpc>
              <a:defRPr/>
            </a:pPr>
            <a:r>
              <a:rPr lang="en-US" altLang="en-US" sz="2400"/>
              <a:t>Emphysema</a:t>
            </a:r>
            <a:r>
              <a:rPr lang="en-US" altLang="en-US" sz="2000"/>
              <a:t>: decreased breath sounds </a:t>
            </a:r>
          </a:p>
          <a:p>
            <a:pPr eaLnBrk="1" hangingPunct="1">
              <a:lnSpc>
                <a:spcPct val="80000"/>
              </a:lnSpc>
              <a:defRPr/>
            </a:pPr>
            <a:r>
              <a:rPr lang="en-US" altLang="en-US" sz="2400"/>
              <a:t>Pleural Effusion</a:t>
            </a:r>
            <a:r>
              <a:rPr lang="en-US" altLang="en-US" sz="2000"/>
              <a:t>: decreased or absent breath sounds. If the effusion is large, bronchial sounds may be heard at the upper level of fluid. </a:t>
            </a:r>
          </a:p>
          <a:p>
            <a:pPr eaLnBrk="1" hangingPunct="1">
              <a:lnSpc>
                <a:spcPct val="80000"/>
              </a:lnSpc>
              <a:defRPr/>
            </a:pPr>
            <a:r>
              <a:rPr lang="en-US" altLang="en-US" sz="2400"/>
              <a:t>Pneumothorax:</a:t>
            </a:r>
            <a:r>
              <a:rPr lang="en-US" altLang="en-US" sz="2000"/>
              <a:t> decreased or absent breath sounds </a:t>
            </a:r>
          </a:p>
          <a:p>
            <a:pPr eaLnBrk="1" hangingPunct="1">
              <a:lnSpc>
                <a:spcPct val="80000"/>
              </a:lnSpc>
              <a:defRPr/>
            </a:pPr>
            <a:r>
              <a:rPr lang="en-US" altLang="en-US" sz="2400"/>
              <a:t>ARDS:</a:t>
            </a:r>
            <a:r>
              <a:rPr lang="en-US" altLang="en-US" sz="2000"/>
              <a:t> decreased breath sounds in late stages </a:t>
            </a:r>
          </a:p>
          <a:p>
            <a:pPr eaLnBrk="1" hangingPunct="1">
              <a:lnSpc>
                <a:spcPct val="80000"/>
              </a:lnSpc>
              <a:defRPr/>
            </a:pPr>
            <a:endParaRPr lang="en-US" alt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en-US"/>
              <a:t>Wheeze/Ronchi </a:t>
            </a:r>
          </a:p>
        </p:txBody>
      </p:sp>
      <p:sp>
        <p:nvSpPr>
          <p:cNvPr id="12291" name="Rectangle 3"/>
          <p:cNvSpPr>
            <a:spLocks noGrp="1" noChangeArrowheads="1"/>
          </p:cNvSpPr>
          <p:nvPr>
            <p:ph sz="quarter" idx="1"/>
          </p:nvPr>
        </p:nvSpPr>
        <p:spPr/>
        <p:txBody>
          <a:bodyPr/>
          <a:lstStyle/>
          <a:p>
            <a:pPr eaLnBrk="1" hangingPunct="1">
              <a:lnSpc>
                <a:spcPct val="90000"/>
              </a:lnSpc>
              <a:defRPr/>
            </a:pPr>
            <a:r>
              <a:rPr lang="en-US" altLang="en-US" sz="2400"/>
              <a:t>Wheezes are continuous, high pitched, musical sounds heard usually on expiration. </a:t>
            </a:r>
          </a:p>
          <a:p>
            <a:pPr eaLnBrk="1" hangingPunct="1">
              <a:lnSpc>
                <a:spcPct val="90000"/>
              </a:lnSpc>
              <a:defRPr/>
            </a:pPr>
            <a:r>
              <a:rPr lang="en-US" altLang="en-US" sz="2400"/>
              <a:t>They are produced when air flows through airways narrowed by secretions, foreign bodies, or obstructive lesions. The proportion of the respiratory cycle occupied by the wheeze roughly corresponds to the degree of airway obstruction.</a:t>
            </a:r>
          </a:p>
          <a:p>
            <a:pPr eaLnBrk="1" hangingPunct="1">
              <a:lnSpc>
                <a:spcPct val="90000"/>
              </a:lnSpc>
              <a:defRPr/>
            </a:pPr>
            <a:r>
              <a:rPr lang="en-US" altLang="en-US" sz="2400"/>
              <a:t>There are two types of wheezes:</a:t>
            </a:r>
          </a:p>
          <a:p>
            <a:pPr eaLnBrk="1" hangingPunct="1">
              <a:lnSpc>
                <a:spcPct val="90000"/>
              </a:lnSpc>
              <a:defRPr/>
            </a:pPr>
            <a:r>
              <a:rPr lang="en-US" altLang="en-US" sz="2400"/>
              <a:t>monophonic (suggesting obstruction of one airway) or </a:t>
            </a:r>
          </a:p>
          <a:p>
            <a:pPr eaLnBrk="1" hangingPunct="1">
              <a:lnSpc>
                <a:spcPct val="90000"/>
              </a:lnSpc>
              <a:defRPr/>
            </a:pPr>
            <a:r>
              <a:rPr lang="en-US" altLang="en-US" sz="2400"/>
              <a:t>polyphonic (suggesting generalized obstruction of airways).</a:t>
            </a:r>
          </a:p>
          <a:p>
            <a:pPr eaLnBrk="1" hangingPunct="1">
              <a:lnSpc>
                <a:spcPct val="90000"/>
              </a:lnSpc>
              <a:buFont typeface="Wingdings" pitchFamily="2" charset="2"/>
              <a:buNone/>
              <a:defRPr/>
            </a:pPr>
            <a:endParaRPr lang="en-US" altLang="en-US" sz="2400"/>
          </a:p>
        </p:txBody>
      </p:sp>
      <p:pic>
        <p:nvPicPr>
          <p:cNvPr id="12292" name="ronchi 2.wav">
            <a:hlinkClick r:id="" action="ppaction://media"/>
          </p:cNvPr>
          <p:cNvPicPr>
            <a:picLocks noRot="1" noChangeAspect="1" noChangeArrowheads="1"/>
          </p:cNvPicPr>
          <p:nvPr>
            <a:audioFile r:link="rId1"/>
          </p:nvPr>
        </p:nvPicPr>
        <p:blipFill>
          <a:blip r:embed="rId3"/>
          <a:srcRect/>
          <a:stretch>
            <a:fillRect/>
          </a:stretch>
        </p:blipFill>
        <p:spPr bwMode="auto">
          <a:xfrm>
            <a:off x="8839200" y="6324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3789" fill="hold"/>
                                        <p:tgtEl>
                                          <p:spTgt spid="122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2"/>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altLang="en-US"/>
              <a:t>Wheeze-Causes</a:t>
            </a:r>
          </a:p>
        </p:txBody>
      </p:sp>
      <p:sp>
        <p:nvSpPr>
          <p:cNvPr id="37891" name="Rectangle 3"/>
          <p:cNvSpPr>
            <a:spLocks noGrp="1" noChangeArrowheads="1"/>
          </p:cNvSpPr>
          <p:nvPr>
            <p:ph sz="quarter" idx="1"/>
          </p:nvPr>
        </p:nvSpPr>
        <p:spPr/>
        <p:txBody>
          <a:bodyPr/>
          <a:lstStyle/>
          <a:p>
            <a:pPr eaLnBrk="1" hangingPunct="1">
              <a:defRPr/>
            </a:pPr>
            <a:r>
              <a:rPr lang="en-US" altLang="en-US"/>
              <a:t>asthma </a:t>
            </a:r>
          </a:p>
          <a:p>
            <a:pPr eaLnBrk="1" hangingPunct="1">
              <a:defRPr/>
            </a:pPr>
            <a:r>
              <a:rPr lang="en-US" altLang="en-US"/>
              <a:t>chronic bronchitis </a:t>
            </a:r>
          </a:p>
          <a:p>
            <a:pPr eaLnBrk="1" hangingPunct="1">
              <a:defRPr/>
            </a:pPr>
            <a:r>
              <a:rPr lang="en-US" altLang="en-US"/>
              <a:t>acute bronchitis </a:t>
            </a:r>
          </a:p>
          <a:p>
            <a:pPr eaLnBrk="1" hangingPunct="1">
              <a:defRPr/>
            </a:pPr>
            <a:r>
              <a:rPr lang="en-US" altLang="en-US"/>
              <a:t>sometimes in pulmonary edema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endParaRPr lang="en-US" altLang="en-US"/>
          </a:p>
        </p:txBody>
      </p:sp>
      <p:sp>
        <p:nvSpPr>
          <p:cNvPr id="38915" name="Rectangle 3"/>
          <p:cNvSpPr>
            <a:spLocks noGrp="1" noChangeArrowheads="1"/>
          </p:cNvSpPr>
          <p:nvPr>
            <p:ph sz="quarter" idx="1"/>
          </p:nvPr>
        </p:nvSpPr>
        <p:spPr>
          <a:xfrm>
            <a:off x="457200" y="457200"/>
            <a:ext cx="8229600" cy="6019800"/>
          </a:xfrm>
        </p:spPr>
        <p:txBody>
          <a:bodyPr/>
          <a:lstStyle/>
          <a:p>
            <a:pPr eaLnBrk="1" hangingPunct="1">
              <a:lnSpc>
                <a:spcPct val="80000"/>
              </a:lnSpc>
              <a:defRPr/>
            </a:pPr>
            <a:r>
              <a:rPr lang="en-US" altLang="en-US" sz="2400"/>
              <a:t>The presence of expiratory wheezing signifies that the patient's peak expiratory flow rate is less than 50% of normal, and due to a dynamic bronchoconstriction as in bronchial asthma.  </a:t>
            </a:r>
          </a:p>
          <a:p>
            <a:pPr eaLnBrk="1" hangingPunct="1">
              <a:lnSpc>
                <a:spcPct val="80000"/>
              </a:lnSpc>
              <a:defRPr/>
            </a:pPr>
            <a:r>
              <a:rPr lang="en-US" altLang="en-US" sz="2400"/>
              <a:t>Wheezing heard during inspiration most often signifies a more static bronchoconstriction usually caused by tumors, foreign bodies or firosis. This is especially true if they are monophonic wheezes. These generally are sinister in their implication. They are usually seen when a single or a very limited number of bronchioles is/are compressed, commonly seen in bronchogenic carcinoma.</a:t>
            </a:r>
          </a:p>
          <a:p>
            <a:pPr eaLnBrk="1" hangingPunct="1">
              <a:lnSpc>
                <a:spcPct val="80000"/>
              </a:lnSpc>
              <a:buFont typeface="Wingdings" pitchFamily="2" charset="2"/>
              <a:buNone/>
              <a:defRPr/>
            </a:pPr>
            <a:r>
              <a:rPr lang="en-US" altLang="en-US" sz="2400"/>
              <a:t> </a:t>
            </a:r>
          </a:p>
          <a:p>
            <a:pPr eaLnBrk="1" hangingPunct="1">
              <a:lnSpc>
                <a:spcPct val="80000"/>
              </a:lnSpc>
              <a:defRPr/>
            </a:pPr>
            <a:r>
              <a:rPr lang="en-US" altLang="en-US" sz="2400"/>
              <a:t>The location on the chest where the wheezes are heard also hints at the cause. If wheezes are heard in all areas, they are most likely due to generalized bronchoconstriction as in asthma, when it will also be polyphonic. </a:t>
            </a:r>
          </a:p>
          <a:p>
            <a:pPr eaLnBrk="1" hangingPunct="1">
              <a:lnSpc>
                <a:spcPct val="80000"/>
              </a:lnSpc>
              <a:buFont typeface="Wingdings" pitchFamily="2" charset="2"/>
              <a:buNone/>
              <a:defRPr/>
            </a:pPr>
            <a:r>
              <a:rPr lang="en-US" altLang="en-US" sz="240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endParaRPr lang="en-US" altLang="en-US"/>
          </a:p>
        </p:txBody>
      </p:sp>
      <p:sp>
        <p:nvSpPr>
          <p:cNvPr id="11267" name="Rectangle 3"/>
          <p:cNvSpPr>
            <a:spLocks noGrp="1" noChangeArrowheads="1"/>
          </p:cNvSpPr>
          <p:nvPr>
            <p:ph sz="quarter" idx="1"/>
          </p:nvPr>
        </p:nvSpPr>
        <p:spPr/>
        <p:txBody>
          <a:bodyPr/>
          <a:lstStyle/>
          <a:p>
            <a:pPr eaLnBrk="1" hangingPunct="1">
              <a:buFont typeface="Wingdings" pitchFamily="2" charset="2"/>
              <a:buNone/>
              <a:defRPr/>
            </a:pPr>
            <a:endParaRPr lang="en-US" altLang="en-US"/>
          </a:p>
          <a:p>
            <a:pPr eaLnBrk="1" hangingPunct="1">
              <a:buFont typeface="Wingdings" pitchFamily="2" charset="2"/>
              <a:buNone/>
              <a:defRPr/>
            </a:pPr>
            <a:endParaRPr lang="en-US" altLang="en-US"/>
          </a:p>
          <a:p>
            <a:pPr eaLnBrk="1" hangingPunct="1">
              <a:buFont typeface="Wingdings" pitchFamily="2" charset="2"/>
              <a:buNone/>
              <a:defRPr/>
            </a:pPr>
            <a:endParaRPr lang="en-US" altLang="en-US"/>
          </a:p>
          <a:p>
            <a:pPr eaLnBrk="1" hangingPunct="1">
              <a:buFont typeface="Wingdings" pitchFamily="2" charset="2"/>
              <a:buNone/>
              <a:defRPr/>
            </a:pPr>
            <a:r>
              <a:rPr lang="en-US" altLang="en-US"/>
              <a:t>Ronchi Heard over expiration</a:t>
            </a:r>
          </a:p>
        </p:txBody>
      </p:sp>
      <p:pic>
        <p:nvPicPr>
          <p:cNvPr id="11268" name="ronchi.wav">
            <a:hlinkClick r:id="" action="ppaction://media"/>
          </p:cNvPr>
          <p:cNvPicPr>
            <a:picLocks noRot="1" noChangeAspect="1" noChangeArrowheads="1"/>
          </p:cNvPicPr>
          <p:nvPr>
            <a:audioFile r:link="rId1"/>
          </p:nvPr>
        </p:nvPicPr>
        <p:blipFill>
          <a:blip r:embed="rId3"/>
          <a:srcRect/>
          <a:stretch>
            <a:fillRect/>
          </a:stretch>
        </p:blipFill>
        <p:spPr bwMode="auto">
          <a:xfrm>
            <a:off x="8610600" y="6324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8088" fill="hold"/>
                                        <p:tgtEl>
                                          <p:spTgt spid="112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268"/>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altLang="en-US" b="1"/>
              <a:t>Crackles (or rales)</a:t>
            </a:r>
          </a:p>
        </p:txBody>
      </p:sp>
      <p:sp>
        <p:nvSpPr>
          <p:cNvPr id="26627" name="Rectangle 3"/>
          <p:cNvSpPr>
            <a:spLocks noGrp="1" noChangeArrowheads="1"/>
          </p:cNvSpPr>
          <p:nvPr>
            <p:ph sz="quarter" idx="1"/>
          </p:nvPr>
        </p:nvSpPr>
        <p:spPr>
          <a:xfrm>
            <a:off x="457200" y="1447800"/>
            <a:ext cx="8229600" cy="5029200"/>
          </a:xfrm>
        </p:spPr>
        <p:txBody>
          <a:bodyPr/>
          <a:lstStyle/>
          <a:p>
            <a:pPr eaLnBrk="1" hangingPunct="1">
              <a:lnSpc>
                <a:spcPct val="80000"/>
              </a:lnSpc>
              <a:buFont typeface="Wingdings" pitchFamily="2" charset="2"/>
              <a:buNone/>
              <a:defRPr/>
            </a:pPr>
            <a:endParaRPr lang="en-US" altLang="en-US" sz="2400"/>
          </a:p>
          <a:p>
            <a:pPr eaLnBrk="1" hangingPunct="1">
              <a:lnSpc>
                <a:spcPct val="80000"/>
              </a:lnSpc>
              <a:defRPr/>
            </a:pPr>
            <a:r>
              <a:rPr lang="en-US" altLang="en-US" sz="2400"/>
              <a:t>Crackles are discontinuous, brief sounds heard more commonly on inspiration. </a:t>
            </a:r>
          </a:p>
          <a:p>
            <a:pPr eaLnBrk="1" hangingPunct="1">
              <a:lnSpc>
                <a:spcPct val="80000"/>
              </a:lnSpc>
              <a:defRPr/>
            </a:pPr>
            <a:r>
              <a:rPr lang="en-US" altLang="en-US" sz="2400"/>
              <a:t>They can be classified as </a:t>
            </a:r>
          </a:p>
          <a:p>
            <a:pPr eaLnBrk="1" hangingPunct="1">
              <a:lnSpc>
                <a:spcPct val="80000"/>
              </a:lnSpc>
              <a:buFont typeface="Wingdings" pitchFamily="2" charset="2"/>
              <a:buNone/>
              <a:defRPr/>
            </a:pPr>
            <a:r>
              <a:rPr lang="en-US" altLang="en-US" sz="2400"/>
              <a:t>         fine (high pitched, very brief) or </a:t>
            </a:r>
          </a:p>
          <a:p>
            <a:pPr eaLnBrk="1" hangingPunct="1">
              <a:lnSpc>
                <a:spcPct val="80000"/>
              </a:lnSpc>
              <a:buFont typeface="Wingdings" pitchFamily="2" charset="2"/>
              <a:buNone/>
              <a:defRPr/>
            </a:pPr>
            <a:r>
              <a:rPr lang="en-US" altLang="en-US" sz="2400"/>
              <a:t>         coarse (low pitched, less brief). </a:t>
            </a:r>
          </a:p>
          <a:p>
            <a:pPr eaLnBrk="1" hangingPunct="1">
              <a:lnSpc>
                <a:spcPct val="80000"/>
              </a:lnSpc>
              <a:defRPr/>
            </a:pPr>
            <a:r>
              <a:rPr lang="en-US" altLang="en-US" sz="2400"/>
              <a:t>Crackles can be produced by two common mechanisms.</a:t>
            </a:r>
          </a:p>
          <a:p>
            <a:pPr eaLnBrk="1" hangingPunct="1">
              <a:lnSpc>
                <a:spcPct val="80000"/>
              </a:lnSpc>
              <a:buFont typeface="Wingdings" pitchFamily="2" charset="2"/>
              <a:buNone/>
              <a:defRPr/>
            </a:pPr>
            <a:r>
              <a:rPr lang="en-US" altLang="en-US" sz="2400"/>
              <a:t>1.When previously closed small airways suddenly open. To see how this can happen, gently close your wet lips and open them suddenly. You will hear a 'plop'. When this happens in the terminal bronchioles, fine crackels are produced. </a:t>
            </a:r>
          </a:p>
          <a:p>
            <a:pPr eaLnBrk="1" hangingPunct="1">
              <a:lnSpc>
                <a:spcPct val="80000"/>
              </a:lnSpc>
              <a:buFont typeface="Wingdings" pitchFamily="2" charset="2"/>
              <a:buNone/>
              <a:defRPr/>
            </a:pPr>
            <a:r>
              <a:rPr lang="en-US" altLang="en-US" sz="2400"/>
              <a:t>2.Another explanation is that air bubbles through secretions as in pulmonary edema and resolving pneumonia. </a:t>
            </a:r>
          </a:p>
          <a:p>
            <a:pPr eaLnBrk="1" hangingPunct="1">
              <a:lnSpc>
                <a:spcPct val="80000"/>
              </a:lnSpc>
              <a:buFont typeface="Wingdings" pitchFamily="2" charset="2"/>
              <a:buNone/>
              <a:defRPr/>
            </a:pPr>
            <a:endParaRPr lang="en-US"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en-US" altLang="en-US"/>
          </a:p>
        </p:txBody>
      </p:sp>
      <p:sp>
        <p:nvSpPr>
          <p:cNvPr id="21507" name="Rectangle 3"/>
          <p:cNvSpPr>
            <a:spLocks noGrp="1" noChangeArrowheads="1"/>
          </p:cNvSpPr>
          <p:nvPr>
            <p:ph sz="quarter" idx="1"/>
          </p:nvPr>
        </p:nvSpPr>
        <p:spPr>
          <a:xfrm>
            <a:off x="457200" y="1676400"/>
            <a:ext cx="8229600" cy="4876800"/>
          </a:xfrm>
        </p:spPr>
        <p:txBody>
          <a:bodyPr/>
          <a:lstStyle/>
          <a:p>
            <a:pPr eaLnBrk="1" hangingPunct="1">
              <a:buFont typeface="Wingdings" pitchFamily="2" charset="2"/>
              <a:buNone/>
              <a:defRPr/>
            </a:pPr>
            <a:r>
              <a:rPr lang="en-US" altLang="en-US"/>
              <a:t>You will know if you have auscultated at the trachea. It is bronchial breath sound. But aren't we told that the 'normal' breath sound is vesicular? </a:t>
            </a:r>
          </a:p>
          <a:p>
            <a:pPr eaLnBrk="1" hangingPunct="1">
              <a:defRPr/>
            </a:pPr>
            <a:r>
              <a:rPr lang="en-US" altLang="en-US"/>
              <a:t>The breath sound that is normally </a:t>
            </a:r>
            <a:r>
              <a:rPr lang="en-US" altLang="en-US" i="1" u="sng"/>
              <a:t>produced</a:t>
            </a:r>
            <a:r>
              <a:rPr lang="en-US" altLang="en-US" i="1"/>
              <a:t> </a:t>
            </a:r>
            <a:r>
              <a:rPr lang="en-US" altLang="en-US"/>
              <a:t>at the trachea is </a:t>
            </a:r>
            <a:r>
              <a:rPr lang="en-US" altLang="en-US" u="sng"/>
              <a:t>bronchial</a:t>
            </a:r>
            <a:r>
              <a:rPr lang="en-US" altLang="en-US"/>
              <a:t>. </a:t>
            </a:r>
          </a:p>
          <a:p>
            <a:pPr eaLnBrk="1" hangingPunct="1">
              <a:defRPr/>
            </a:pPr>
            <a:r>
              <a:rPr lang="en-US" altLang="en-US"/>
              <a:t>The breath sound that is normally </a:t>
            </a:r>
            <a:r>
              <a:rPr lang="en-US" altLang="en-US" i="1" u="sng"/>
              <a:t>heard </a:t>
            </a:r>
            <a:r>
              <a:rPr lang="en-US" altLang="en-US"/>
              <a:t>on the chest wall, respiratory areas, is </a:t>
            </a:r>
            <a:r>
              <a:rPr lang="en-US" altLang="en-US" u="sng"/>
              <a:t>vesicular</a:t>
            </a:r>
            <a:r>
              <a:rPr lang="en-US" altLang="en-US"/>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ltLang="en-US"/>
              <a:t>Coarse crakles</a:t>
            </a:r>
          </a:p>
        </p:txBody>
      </p:sp>
      <p:sp>
        <p:nvSpPr>
          <p:cNvPr id="10243" name="Rectangle 3"/>
          <p:cNvSpPr>
            <a:spLocks noGrp="1" noChangeArrowheads="1"/>
          </p:cNvSpPr>
          <p:nvPr>
            <p:ph sz="quarter" idx="1"/>
          </p:nvPr>
        </p:nvSpPr>
        <p:spPr/>
        <p:txBody>
          <a:bodyPr/>
          <a:lstStyle/>
          <a:p>
            <a:pPr eaLnBrk="1" hangingPunct="1">
              <a:buFont typeface="Wingdings" pitchFamily="2" charset="2"/>
              <a:buNone/>
              <a:defRPr/>
            </a:pPr>
            <a:endParaRPr lang="en-US" altLang="en-US"/>
          </a:p>
          <a:p>
            <a:pPr eaLnBrk="1" hangingPunct="1">
              <a:defRPr/>
            </a:pPr>
            <a:r>
              <a:rPr lang="en-US" altLang="en-US"/>
              <a:t>Coarse crackles are somewhat louder, lower in pitch, and last longer than fine crackles. They have been described as sounding like opening a Velcro fastener</a:t>
            </a:r>
          </a:p>
          <a:p>
            <a:pPr eaLnBrk="1" hangingPunct="1">
              <a:buFont typeface="Wingdings" pitchFamily="2" charset="2"/>
              <a:buNone/>
              <a:defRPr/>
            </a:pPr>
            <a:endParaRPr lang="en-US" altLang="en-US"/>
          </a:p>
        </p:txBody>
      </p:sp>
      <p:pic>
        <p:nvPicPr>
          <p:cNvPr id="10244" name="coarse creps.wav">
            <a:hlinkClick r:id="" action="ppaction://media"/>
          </p:cNvPr>
          <p:cNvPicPr>
            <a:picLocks noRot="1" noChangeAspect="1" noChangeArrowheads="1"/>
          </p:cNvPicPr>
          <p:nvPr>
            <a:audioFile r:link="rId1"/>
          </p:nvPr>
        </p:nvPicPr>
        <p:blipFill>
          <a:blip r:embed="rId3"/>
          <a:srcRect/>
          <a:stretch>
            <a:fillRect/>
          </a:stretch>
        </p:blipFill>
        <p:spPr bwMode="auto">
          <a:xfrm>
            <a:off x="86106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8839" fill="hold"/>
                                        <p:tgtEl>
                                          <p:spTgt spid="1024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244"/>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ltLang="en-US"/>
              <a:t>Fine crackles</a:t>
            </a:r>
          </a:p>
        </p:txBody>
      </p:sp>
      <p:sp>
        <p:nvSpPr>
          <p:cNvPr id="9219" name="Rectangle 3"/>
          <p:cNvSpPr>
            <a:spLocks noGrp="1" noChangeArrowheads="1"/>
          </p:cNvSpPr>
          <p:nvPr>
            <p:ph sz="quarter" idx="1"/>
          </p:nvPr>
        </p:nvSpPr>
        <p:spPr/>
        <p:txBody>
          <a:bodyPr/>
          <a:lstStyle/>
          <a:p>
            <a:pPr eaLnBrk="1" hangingPunct="1">
              <a:defRPr/>
            </a:pPr>
            <a:r>
              <a:rPr lang="en-US" altLang="en-US"/>
              <a:t>Fine crackles are soft, high-pitched, and very brief. You can simulate this sound by rolling a strand of hair between your fingers near your ear, or by moistening your thumb and index finger and separating them near your ear.</a:t>
            </a:r>
          </a:p>
        </p:txBody>
      </p:sp>
      <p:pic>
        <p:nvPicPr>
          <p:cNvPr id="9220" name="fine creps.wav">
            <a:hlinkClick r:id="" action="ppaction://media"/>
          </p:cNvPr>
          <p:cNvPicPr>
            <a:picLocks noRot="1" noChangeAspect="1" noChangeArrowheads="1"/>
          </p:cNvPicPr>
          <p:nvPr>
            <a:audioFile r:link="rId1"/>
          </p:nvPr>
        </p:nvPicPr>
        <p:blipFill>
          <a:blip r:embed="rId3"/>
          <a:srcRect/>
          <a:stretch>
            <a:fillRect/>
          </a:stretch>
        </p:blipFill>
        <p:spPr bwMode="auto">
          <a:xfrm>
            <a:off x="8382000" y="6324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0137" fill="hold"/>
                                        <p:tgtEl>
                                          <p:spTgt spid="922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220"/>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altLang="en-US"/>
              <a:t>Crackles -Causes</a:t>
            </a:r>
          </a:p>
        </p:txBody>
      </p:sp>
      <p:sp>
        <p:nvSpPr>
          <p:cNvPr id="36867" name="Rectangle 3"/>
          <p:cNvSpPr>
            <a:spLocks noGrp="1" noChangeArrowheads="1"/>
          </p:cNvSpPr>
          <p:nvPr>
            <p:ph sz="quarter" idx="1"/>
          </p:nvPr>
        </p:nvSpPr>
        <p:spPr/>
        <p:txBody>
          <a:bodyPr/>
          <a:lstStyle/>
          <a:p>
            <a:pPr eaLnBrk="1" hangingPunct="1">
              <a:lnSpc>
                <a:spcPct val="90000"/>
              </a:lnSpc>
              <a:buFont typeface="Wingdings" pitchFamily="2" charset="2"/>
              <a:buNone/>
              <a:defRPr/>
            </a:pPr>
            <a:endParaRPr lang="en-US" altLang="en-US" sz="2800"/>
          </a:p>
          <a:p>
            <a:pPr eaLnBrk="1" hangingPunct="1">
              <a:lnSpc>
                <a:spcPct val="90000"/>
              </a:lnSpc>
              <a:defRPr/>
            </a:pPr>
            <a:r>
              <a:rPr lang="en-US" altLang="en-US" sz="2800"/>
              <a:t>bronchiectasis </a:t>
            </a:r>
          </a:p>
          <a:p>
            <a:pPr eaLnBrk="1" hangingPunct="1">
              <a:lnSpc>
                <a:spcPct val="90000"/>
              </a:lnSpc>
              <a:defRPr/>
            </a:pPr>
            <a:r>
              <a:rPr lang="en-US" altLang="en-US" sz="2800"/>
              <a:t>pulmonary edema </a:t>
            </a:r>
          </a:p>
          <a:p>
            <a:pPr eaLnBrk="1" hangingPunct="1">
              <a:lnSpc>
                <a:spcPct val="90000"/>
              </a:lnSpc>
              <a:defRPr/>
            </a:pPr>
            <a:r>
              <a:rPr lang="en-US" altLang="en-US" sz="2800"/>
              <a:t>ARDS </a:t>
            </a:r>
          </a:p>
          <a:p>
            <a:pPr eaLnBrk="1" hangingPunct="1">
              <a:lnSpc>
                <a:spcPct val="90000"/>
              </a:lnSpc>
              <a:defRPr/>
            </a:pPr>
            <a:r>
              <a:rPr lang="en-US" altLang="en-US" sz="2800"/>
              <a:t>consolidation </a:t>
            </a:r>
          </a:p>
          <a:p>
            <a:pPr eaLnBrk="1" hangingPunct="1">
              <a:lnSpc>
                <a:spcPct val="90000"/>
              </a:lnSpc>
              <a:defRPr/>
            </a:pPr>
            <a:r>
              <a:rPr lang="en-US" altLang="en-US" sz="2800"/>
              <a:t>fibrosis </a:t>
            </a:r>
          </a:p>
          <a:p>
            <a:pPr eaLnBrk="1" hangingPunct="1">
              <a:lnSpc>
                <a:spcPct val="90000"/>
              </a:lnSpc>
              <a:defRPr/>
            </a:pPr>
            <a:r>
              <a:rPr lang="en-US" altLang="en-US" sz="2800"/>
              <a:t>asthma </a:t>
            </a:r>
          </a:p>
          <a:p>
            <a:pPr eaLnBrk="1" hangingPunct="1">
              <a:lnSpc>
                <a:spcPct val="90000"/>
              </a:lnSpc>
              <a:defRPr/>
            </a:pPr>
            <a:r>
              <a:rPr lang="en-US" altLang="en-US" sz="2800"/>
              <a:t>chronic bronchitis </a:t>
            </a:r>
          </a:p>
          <a:p>
            <a:pPr eaLnBrk="1" hangingPunct="1">
              <a:lnSpc>
                <a:spcPct val="90000"/>
              </a:lnSpc>
              <a:defRPr/>
            </a:pPr>
            <a:r>
              <a:rPr lang="en-US" altLang="en-US" sz="2800"/>
              <a:t>interstitial lung disease </a:t>
            </a:r>
          </a:p>
          <a:p>
            <a:pPr eaLnBrk="1" hangingPunct="1">
              <a:lnSpc>
                <a:spcPct val="90000"/>
              </a:lnSpc>
              <a:defRPr/>
            </a:pPr>
            <a:endParaRPr lang="en-US" alt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en-US"/>
              <a:t>Pleural rub</a:t>
            </a:r>
          </a:p>
        </p:txBody>
      </p:sp>
      <p:sp>
        <p:nvSpPr>
          <p:cNvPr id="13315" name="Rectangle 3"/>
          <p:cNvSpPr>
            <a:spLocks noGrp="1" noChangeArrowheads="1"/>
          </p:cNvSpPr>
          <p:nvPr>
            <p:ph sz="quarter" idx="1"/>
          </p:nvPr>
        </p:nvSpPr>
        <p:spPr>
          <a:xfrm>
            <a:off x="457200" y="1600200"/>
            <a:ext cx="8229600" cy="4724400"/>
          </a:xfrm>
        </p:spPr>
        <p:txBody>
          <a:bodyPr/>
          <a:lstStyle/>
          <a:p>
            <a:pPr eaLnBrk="1" hangingPunct="1">
              <a:lnSpc>
                <a:spcPct val="90000"/>
              </a:lnSpc>
              <a:defRPr/>
            </a:pPr>
            <a:r>
              <a:rPr lang="en-US" altLang="en-US" sz="2400" b="1"/>
              <a:t>Pleural friction rubs</a:t>
            </a:r>
            <a:r>
              <a:rPr lang="en-US" altLang="en-US" sz="2400"/>
              <a:t> are low-pitched, grating, or creaking sounds that occur when inflamed pleural surfaces rub together during respiration. </a:t>
            </a:r>
          </a:p>
          <a:p>
            <a:pPr eaLnBrk="1" hangingPunct="1">
              <a:lnSpc>
                <a:spcPct val="90000"/>
              </a:lnSpc>
              <a:defRPr/>
            </a:pPr>
            <a:r>
              <a:rPr lang="en-US" altLang="en-US" sz="2400"/>
              <a:t>More often heard on inspiration than expiration, the pleural friction rub is easy to confuse with a pericardial friction rub. </a:t>
            </a:r>
          </a:p>
          <a:p>
            <a:pPr eaLnBrk="1" hangingPunct="1">
              <a:lnSpc>
                <a:spcPct val="90000"/>
              </a:lnSpc>
              <a:defRPr/>
            </a:pPr>
            <a:r>
              <a:rPr lang="en-US" altLang="en-US" sz="2400"/>
              <a:t>To determine whether the sound is a pleural friction rub or a pericardial friction rub, ask the patient to hold his breath briefly.</a:t>
            </a:r>
          </a:p>
          <a:p>
            <a:pPr eaLnBrk="1" hangingPunct="1">
              <a:lnSpc>
                <a:spcPct val="90000"/>
              </a:lnSpc>
              <a:defRPr/>
            </a:pPr>
            <a:r>
              <a:rPr lang="en-US" altLang="en-US" sz="2400"/>
              <a:t> If the rubbing sound continues, its a pericardial friction rub because the inflamed pericardial layers continue rubbing together with each heart beat - a pleural rub stops when breathing stops. </a:t>
            </a:r>
          </a:p>
        </p:txBody>
      </p:sp>
      <p:pic>
        <p:nvPicPr>
          <p:cNvPr id="13316" name="pleural rub.wav">
            <a:hlinkClick r:id="" action="ppaction://media"/>
          </p:cNvPr>
          <p:cNvPicPr>
            <a:picLocks noRot="1" noChangeAspect="1" noChangeArrowheads="1"/>
          </p:cNvPicPr>
          <p:nvPr>
            <a:audioFile r:link="rId1"/>
          </p:nvPr>
        </p:nvPicPr>
        <p:blipFill>
          <a:blip r:embed="rId3"/>
          <a:srcRect/>
          <a:stretch>
            <a:fillRect/>
          </a:stretch>
        </p:blipFill>
        <p:spPr bwMode="auto">
          <a:xfrm>
            <a:off x="84582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7204" fill="hold"/>
                                        <p:tgtEl>
                                          <p:spTgt spid="1331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316"/>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altLang="en-US" sz="4000" b="1"/>
              <a:t>Pleural Rub</a:t>
            </a:r>
            <a:r>
              <a:rPr lang="en-US" altLang="en-US" sz="4000"/>
              <a:t> - Causes:</a:t>
            </a:r>
            <a:br>
              <a:rPr lang="en-US" altLang="en-US" sz="4000"/>
            </a:br>
            <a:endParaRPr lang="en-US" altLang="en-US" sz="4000"/>
          </a:p>
        </p:txBody>
      </p:sp>
      <p:sp>
        <p:nvSpPr>
          <p:cNvPr id="39939" name="Rectangle 3"/>
          <p:cNvSpPr>
            <a:spLocks noGrp="1" noChangeArrowheads="1"/>
          </p:cNvSpPr>
          <p:nvPr>
            <p:ph sz="quarter" idx="1"/>
          </p:nvPr>
        </p:nvSpPr>
        <p:spPr/>
        <p:txBody>
          <a:bodyPr/>
          <a:lstStyle/>
          <a:p>
            <a:pPr eaLnBrk="1" hangingPunct="1">
              <a:defRPr/>
            </a:pPr>
            <a:r>
              <a:rPr lang="en-US" altLang="en-US"/>
              <a:t>Pleuritis </a:t>
            </a:r>
          </a:p>
          <a:p>
            <a:pPr eaLnBrk="1" hangingPunct="1">
              <a:defRPr/>
            </a:pPr>
            <a:r>
              <a:rPr lang="en-US" altLang="en-US"/>
              <a:t>sometimes in pleural effusion, above the level of fluid </a:t>
            </a:r>
          </a:p>
          <a:p>
            <a:pPr eaLnBrk="1" hangingPunct="1">
              <a:defRPr/>
            </a:pPr>
            <a:r>
              <a:rPr lang="en-US" altLang="en-US"/>
              <a:t>pneumothorax</a:t>
            </a:r>
          </a:p>
          <a:p>
            <a:pPr eaLnBrk="1" hangingPunct="1">
              <a:defRPr/>
            </a:pPr>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b="1" smtClean="0">
                <a:solidFill>
                  <a:schemeClr val="tx1"/>
                </a:solidFill>
                <a:effectLst/>
              </a:rPr>
              <a:t>Stridor</a:t>
            </a:r>
          </a:p>
        </p:txBody>
      </p:sp>
      <p:sp>
        <p:nvSpPr>
          <p:cNvPr id="14339" name="Rectangle 3"/>
          <p:cNvSpPr>
            <a:spLocks noGrp="1" noChangeArrowheads="1"/>
          </p:cNvSpPr>
          <p:nvPr>
            <p:ph sz="quarter" idx="1"/>
          </p:nvPr>
        </p:nvSpPr>
        <p:spPr>
          <a:xfrm>
            <a:off x="457200" y="1600200"/>
            <a:ext cx="5029200" cy="4525963"/>
          </a:xfrm>
        </p:spPr>
        <p:txBody>
          <a:bodyPr/>
          <a:lstStyle/>
          <a:p>
            <a:pPr eaLnBrk="1" hangingPunct="1">
              <a:defRPr/>
            </a:pPr>
            <a:endParaRPr lang="en-US" altLang="en-US"/>
          </a:p>
        </p:txBody>
      </p:sp>
      <p:sp>
        <p:nvSpPr>
          <p:cNvPr id="27652" name="Rectangle 4"/>
          <p:cNvSpPr>
            <a:spLocks noChangeArrowheads="1"/>
          </p:cNvSpPr>
          <p:nvPr/>
        </p:nvSpPr>
        <p:spPr bwMode="auto">
          <a:xfrm>
            <a:off x="533400" y="3049588"/>
            <a:ext cx="4648200" cy="1739900"/>
          </a:xfrm>
          <a:prstGeom prst="rect">
            <a:avLst/>
          </a:prstGeom>
          <a:noFill/>
          <a:ln w="9525">
            <a:noFill/>
            <a:miter lim="800000"/>
            <a:headEnd/>
            <a:tailEnd/>
          </a:ln>
          <a:effectLst/>
        </p:spPr>
        <p:txBody>
          <a:bodyPr anchor="ctr">
            <a:spAutoFit/>
          </a:bodyPr>
          <a:lstStyle/>
          <a:p>
            <a:r>
              <a:rPr lang="en-US" altLang="en-US"/>
              <a:t>refers to a high-pitched harsh sound heard during inspiration.. </a:t>
            </a:r>
          </a:p>
          <a:p>
            <a:r>
              <a:rPr lang="en-US" altLang="en-US"/>
              <a:t>Caused by obstruction of the upper airway, is a sign of respiratory distress and thus requires immediate attention.</a:t>
            </a:r>
          </a:p>
          <a:p>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endParaRPr lang="en-US" altLang="en-US"/>
          </a:p>
        </p:txBody>
      </p:sp>
      <p:sp>
        <p:nvSpPr>
          <p:cNvPr id="40963" name="Rectangle 3"/>
          <p:cNvSpPr>
            <a:spLocks noGrp="1" noChangeArrowheads="1"/>
          </p:cNvSpPr>
          <p:nvPr>
            <p:ph sz="quarter" idx="1"/>
          </p:nvPr>
        </p:nvSpPr>
        <p:spPr>
          <a:xfrm>
            <a:off x="457200" y="533400"/>
            <a:ext cx="8229600" cy="5592763"/>
          </a:xfrm>
        </p:spPr>
        <p:txBody>
          <a:bodyPr/>
          <a:lstStyle/>
          <a:p>
            <a:pPr eaLnBrk="1" hangingPunct="1">
              <a:lnSpc>
                <a:spcPct val="90000"/>
              </a:lnSpc>
              <a:buFont typeface="Wingdings" pitchFamily="2" charset="2"/>
              <a:buNone/>
              <a:defRPr/>
            </a:pPr>
            <a:r>
              <a:rPr lang="en-US" altLang="en-US" sz="2800"/>
              <a:t>Now, here is the explanation -</a:t>
            </a:r>
          </a:p>
          <a:p>
            <a:pPr eaLnBrk="1" hangingPunct="1">
              <a:lnSpc>
                <a:spcPct val="90000"/>
              </a:lnSpc>
              <a:defRPr/>
            </a:pPr>
            <a:r>
              <a:rPr lang="en-US" altLang="en-US" sz="2800"/>
              <a:t>The bronchial breath sounds produced at the major airways have to travel all across the tissues (bronchi, bronchioles, alveolar walls, blood vessels, ribs, muscles, subcutaneous tissue, skin) to reach the body surface from where they can be auscultated. </a:t>
            </a:r>
            <a:br>
              <a:rPr lang="en-US" altLang="en-US" sz="2800"/>
            </a:br>
            <a:r>
              <a:rPr lang="en-US" altLang="en-US" sz="2800"/>
              <a:t/>
            </a:r>
            <a:br>
              <a:rPr lang="en-US" altLang="en-US" sz="2800"/>
            </a:br>
            <a:r>
              <a:rPr lang="en-US" altLang="en-US" sz="2800"/>
              <a:t>While they are being transmitted through these tissues, some frequencies of sound are absorbed and the character of the sound changes. This changed sound is termed vesicular breath sound.</a:t>
            </a:r>
            <a:br>
              <a:rPr lang="en-US" altLang="en-US" sz="2800"/>
            </a:br>
            <a:endParaRPr lang="en-US" altLang="en-US" sz="2800"/>
          </a:p>
          <a:p>
            <a:pPr eaLnBrk="1" hangingPunct="1">
              <a:lnSpc>
                <a:spcPct val="90000"/>
              </a:lnSpc>
              <a:defRPr/>
            </a:pPr>
            <a:endParaRPr lang="en-US" alt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altLang="en-US"/>
              <a:t>Vesicualr breath sounds</a:t>
            </a:r>
          </a:p>
        </p:txBody>
      </p:sp>
      <p:sp>
        <p:nvSpPr>
          <p:cNvPr id="5123" name="Rectangle 3"/>
          <p:cNvSpPr>
            <a:spLocks noGrp="1" noChangeArrowheads="1"/>
          </p:cNvSpPr>
          <p:nvPr>
            <p:ph sz="quarter" idx="1"/>
          </p:nvPr>
        </p:nvSpPr>
        <p:spPr/>
        <p:txBody>
          <a:bodyPr/>
          <a:lstStyle/>
          <a:p>
            <a:pPr eaLnBrk="1" hangingPunct="1">
              <a:buFont typeface="Wingdings" pitchFamily="2" charset="2"/>
              <a:buNone/>
              <a:defRPr/>
            </a:pPr>
            <a:endParaRPr lang="en-US" altLang="en-US"/>
          </a:p>
          <a:p>
            <a:pPr eaLnBrk="1" hangingPunct="1">
              <a:defRPr/>
            </a:pPr>
            <a:r>
              <a:rPr lang="en-US" altLang="en-US"/>
              <a:t>Low pitched rustling sounds with inspiration longer than expiration</a:t>
            </a:r>
          </a:p>
          <a:p>
            <a:pPr eaLnBrk="1" hangingPunct="1">
              <a:defRPr/>
            </a:pPr>
            <a:r>
              <a:rPr lang="en-US" altLang="en-US"/>
              <a:t>No gap between inspiration and expiration</a:t>
            </a:r>
          </a:p>
        </p:txBody>
      </p:sp>
      <p:pic>
        <p:nvPicPr>
          <p:cNvPr id="5124" name="vesicular Breath Sounds.wav">
            <a:hlinkClick r:id="" action="ppaction://media"/>
          </p:cNvPr>
          <p:cNvPicPr>
            <a:picLocks noRot="1" noChangeAspect="1" noChangeArrowheads="1"/>
          </p:cNvPicPr>
          <p:nvPr>
            <a:audioFile r:link="rId1"/>
          </p:nvPr>
        </p:nvPicPr>
        <p:blipFill>
          <a:blip r:embed="rId3"/>
          <a:srcRect/>
          <a:stretch>
            <a:fillRect/>
          </a:stretch>
        </p:blipFill>
        <p:spPr bwMode="auto">
          <a:xfrm>
            <a:off x="8458200" y="6324600"/>
            <a:ext cx="304800" cy="304800"/>
          </a:xfrm>
          <a:prstGeom prst="rect">
            <a:avLst/>
          </a:prstGeom>
          <a:noFill/>
          <a:ln w="9525">
            <a:noFill/>
            <a:miter lim="800000"/>
            <a:headEnd/>
            <a:tailEnd/>
          </a:ln>
        </p:spPr>
      </p:pic>
      <p:sp>
        <p:nvSpPr>
          <p:cNvPr id="6149" name="Rectangle 5"/>
          <p:cNvSpPr>
            <a:spLocks noChangeArrowheads="1"/>
          </p:cNvSpPr>
          <p:nvPr/>
        </p:nvSpPr>
        <p:spPr bwMode="auto">
          <a:xfrm>
            <a:off x="304800" y="4311650"/>
            <a:ext cx="3298825" cy="2014538"/>
          </a:xfrm>
          <a:prstGeom prst="rect">
            <a:avLst/>
          </a:prstGeom>
          <a:solidFill>
            <a:schemeClr val="accent1"/>
          </a:solidFill>
          <a:ln w="9525">
            <a:noFill/>
            <a:miter lim="800000"/>
            <a:headEnd/>
            <a:tailEnd/>
          </a:ln>
          <a:effectLst/>
        </p:spPr>
        <p:txBody>
          <a:bodyPr anchor="ctr">
            <a:spAutoFit/>
          </a:bodyPr>
          <a:lstStyle/>
          <a:p>
            <a:r>
              <a:rPr lang="en-US" altLang="en-US"/>
              <a:t>Vesicular breath sounds may be softer if the patient is </a:t>
            </a:r>
          </a:p>
          <a:p>
            <a:pPr>
              <a:buFontTx/>
              <a:buChar char="•"/>
            </a:pPr>
            <a:r>
              <a:rPr lang="en-US" altLang="en-US"/>
              <a:t>frail, </a:t>
            </a:r>
          </a:p>
          <a:p>
            <a:pPr>
              <a:buFontTx/>
              <a:buChar char="•"/>
            </a:pPr>
            <a:r>
              <a:rPr lang="en-US" altLang="en-US"/>
              <a:t>elderly</a:t>
            </a:r>
          </a:p>
          <a:p>
            <a:pPr>
              <a:buFontTx/>
              <a:buChar char="•"/>
            </a:pPr>
            <a:r>
              <a:rPr lang="en-US" altLang="en-US"/>
              <a:t>obese  </a:t>
            </a:r>
          </a:p>
          <a:p>
            <a:pPr>
              <a:buFontTx/>
              <a:buChar char="•"/>
            </a:pPr>
            <a:r>
              <a:rPr lang="en-US" altLang="en-US"/>
              <a:t>very muscular</a:t>
            </a:r>
          </a:p>
          <a:p>
            <a:pPr>
              <a:buFontTx/>
              <a:buChar char="•"/>
            </a:pPr>
            <a:endParaRPr lang="en-US" altLang="en-US"/>
          </a:p>
        </p:txBody>
      </p:sp>
      <p:sp>
        <p:nvSpPr>
          <p:cNvPr id="6150" name="Rectangle 6"/>
          <p:cNvSpPr>
            <a:spLocks noChangeArrowheads="1"/>
          </p:cNvSpPr>
          <p:nvPr/>
        </p:nvSpPr>
        <p:spPr bwMode="auto">
          <a:xfrm>
            <a:off x="3886200" y="4267200"/>
            <a:ext cx="3165475" cy="2014538"/>
          </a:xfrm>
          <a:prstGeom prst="rect">
            <a:avLst/>
          </a:prstGeom>
          <a:solidFill>
            <a:schemeClr val="accent1"/>
          </a:solidFill>
          <a:ln w="9525">
            <a:noFill/>
            <a:miter lim="800000"/>
            <a:headEnd/>
            <a:tailEnd/>
          </a:ln>
          <a:effectLst/>
        </p:spPr>
        <p:txBody>
          <a:bodyPr anchor="ctr">
            <a:spAutoFit/>
          </a:bodyPr>
          <a:lstStyle/>
          <a:p>
            <a:r>
              <a:rPr lang="en-US" altLang="en-US"/>
              <a:t>Vesicular breath sounds may be harsher and slightly longer if there is </a:t>
            </a:r>
          </a:p>
          <a:p>
            <a:pPr>
              <a:buFontTx/>
              <a:buChar char="•"/>
            </a:pPr>
            <a:r>
              <a:rPr lang="en-US" altLang="en-US"/>
              <a:t>rapid deep ventilation (eg post-exercise) or </a:t>
            </a:r>
          </a:p>
          <a:p>
            <a:pPr>
              <a:buFontTx/>
              <a:buChar char="•"/>
            </a:pPr>
            <a:r>
              <a:rPr lang="en-US" altLang="en-US"/>
              <a:t>in persons with thinner chest walls.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7951" fill="hold"/>
                                        <p:tgtEl>
                                          <p:spTgt spid="51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12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pPr eaLnBrk="1" hangingPunct="1">
              <a:defRPr/>
            </a:pPr>
            <a:r>
              <a:rPr lang="en-US" altLang="en-US"/>
              <a:t>Bronchial breath sounds</a:t>
            </a:r>
          </a:p>
        </p:txBody>
      </p:sp>
      <p:pic>
        <p:nvPicPr>
          <p:cNvPr id="3076" name="bronchial breath sound.wav">
            <a:hlinkClick r:id="" action="ppaction://media"/>
          </p:cNvPr>
          <p:cNvPicPr>
            <a:picLocks noGrp="1" noRot="1" noChangeAspect="1" noChangeArrowheads="1"/>
          </p:cNvPicPr>
          <p:nvPr>
            <p:ph sz="quarter" idx="1"/>
            <a:audioFile r:link="rId1"/>
          </p:nvPr>
        </p:nvPicPr>
        <p:blipFill>
          <a:blip r:embed="rId3"/>
          <a:stretch>
            <a:fillRect/>
          </a:stretch>
        </p:blipFill>
        <p:spPr>
          <a:xfrm>
            <a:off x="4648200" y="3581400"/>
            <a:ext cx="304800" cy="304800"/>
          </a:xfrm>
          <a:noFill/>
        </p:spPr>
      </p:pic>
      <p:graphicFrame>
        <p:nvGraphicFramePr>
          <p:cNvPr id="3096" name="Group 24"/>
          <p:cNvGraphicFramePr>
            <a:graphicFrameLocks noGrp="1"/>
          </p:cNvGraphicFramePr>
          <p:nvPr/>
        </p:nvGraphicFramePr>
        <p:xfrm>
          <a:off x="0" y="1676400"/>
          <a:ext cx="9144000" cy="640080"/>
        </p:xfrm>
        <a:graphic>
          <a:graphicData uri="http://schemas.openxmlformats.org/drawingml/2006/table">
            <a:tbl>
              <a:tblPr/>
              <a:tblGrid>
                <a:gridCol w="300038"/>
                <a:gridCol w="8843962"/>
              </a:tblGrid>
              <a:tr h="638175">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r>
                        <a:rPr kumimoji="0" lang="en-US" altLang="en-US" sz="7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cap="flat">
                      <a:noFill/>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a:ln>
                          <a:noFill/>
                        </a:ln>
                        <a:solidFill>
                          <a:schemeClr val="tx1"/>
                        </a:solidFill>
                        <a:effectLst/>
                        <a:latin typeface="Times New Roman" panose="02020603050405020304" pitchFamily="18"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3097" name="Rectangle 25"/>
          <p:cNvSpPr>
            <a:spLocks noChangeArrowheads="1"/>
          </p:cNvSpPr>
          <p:nvPr/>
        </p:nvSpPr>
        <p:spPr bwMode="auto">
          <a:xfrm>
            <a:off x="609600" y="1524000"/>
            <a:ext cx="8534400" cy="4760913"/>
          </a:xfrm>
          <a:prstGeom prst="rect">
            <a:avLst/>
          </a:prstGeom>
          <a:noFill/>
          <a:ln>
            <a:noFill/>
          </a:ln>
          <a:effectLst/>
        </p:spPr>
        <p:txBody>
          <a:bodyPr>
            <a:spAutoFit/>
          </a:bodyPr>
          <a:lstStyle/>
          <a:p>
            <a:pPr>
              <a:buFontTx/>
              <a:buChar char="•"/>
              <a:defRPr/>
            </a:pPr>
            <a:endParaRPr lang="en-US" altLang="en-US">
              <a:effectLst>
                <a:outerShdw blurRad="38100" dist="38100" dir="2700000" algn="tl">
                  <a:srgbClr val="000000"/>
                </a:outerShdw>
              </a:effectLst>
              <a:latin typeface="Arial" panose="020B0604020202020204" pitchFamily="34" charset="0"/>
            </a:endParaRPr>
          </a:p>
          <a:p>
            <a:pPr>
              <a:buFontTx/>
              <a:buChar char="•"/>
              <a:defRPr/>
            </a:pPr>
            <a:r>
              <a:rPr lang="en-US" altLang="en-US" sz="3600">
                <a:effectLst>
                  <a:outerShdw blurRad="38100" dist="38100" dir="2700000" algn="tl">
                    <a:srgbClr val="000000"/>
                  </a:outerShdw>
                </a:effectLst>
                <a:latin typeface="Arial" panose="020B0604020202020204" pitchFamily="34" charset="0"/>
              </a:rPr>
              <a:t>Heard normaly over trachea</a:t>
            </a:r>
          </a:p>
          <a:p>
            <a:pPr>
              <a:buFontTx/>
              <a:buChar char="•"/>
              <a:defRPr/>
            </a:pPr>
            <a:r>
              <a:rPr lang="en-US" altLang="en-US" sz="3600">
                <a:effectLst>
                  <a:outerShdw blurRad="38100" dist="38100" dir="2700000" algn="tl">
                    <a:srgbClr val="000000"/>
                  </a:outerShdw>
                </a:effectLst>
                <a:latin typeface="Arial" panose="020B0604020202020204" pitchFamily="34" charset="0"/>
              </a:rPr>
              <a:t>High pitched blowing sounds</a:t>
            </a:r>
          </a:p>
          <a:p>
            <a:pPr>
              <a:buFontTx/>
              <a:buChar char="•"/>
              <a:defRPr/>
            </a:pPr>
            <a:r>
              <a:rPr lang="en-US" altLang="en-US" sz="3600">
                <a:effectLst>
                  <a:outerShdw blurRad="38100" dist="38100" dir="2700000" algn="tl">
                    <a:srgbClr val="000000"/>
                  </a:outerShdw>
                </a:effectLst>
                <a:latin typeface="Arial" panose="020B0604020202020204" pitchFamily="34" charset="0"/>
              </a:rPr>
              <a:t>Expiration longer than inspiration</a:t>
            </a:r>
          </a:p>
          <a:p>
            <a:pPr>
              <a:buFontTx/>
              <a:buChar char="•"/>
              <a:defRPr/>
            </a:pPr>
            <a:r>
              <a:rPr lang="en-US" altLang="en-US" sz="3600">
                <a:effectLst>
                  <a:outerShdw blurRad="38100" dist="38100" dir="2700000" algn="tl">
                    <a:srgbClr val="000000"/>
                  </a:outerShdw>
                </a:effectLst>
                <a:latin typeface="Arial" panose="020B0604020202020204" pitchFamily="34" charset="0"/>
              </a:rPr>
              <a:t>Gap between Inspiration and Expiration</a:t>
            </a:r>
          </a:p>
          <a:p>
            <a:pPr>
              <a:defRPr/>
            </a:pPr>
            <a:endParaRPr lang="en-US" altLang="en-US" sz="3600">
              <a:effectLst>
                <a:outerShdw blurRad="38100" dist="38100" dir="2700000" algn="tl">
                  <a:srgbClr val="000000"/>
                </a:outerShdw>
              </a:effectLst>
              <a:latin typeface="Arial" panose="020B0604020202020204" pitchFamily="34" charset="0"/>
            </a:endParaRPr>
          </a:p>
          <a:p>
            <a:pPr>
              <a:defRPr/>
            </a:pPr>
            <a:r>
              <a:rPr lang="en-US" altLang="en-US" b="1">
                <a:effectLst>
                  <a:outerShdw blurRad="38100" dist="38100" dir="2700000" algn="tl">
                    <a:srgbClr val="000000"/>
                  </a:outerShdw>
                </a:effectLst>
                <a:latin typeface="Arial" panose="020B0604020202020204" pitchFamily="34" charset="0"/>
              </a:rPr>
              <a:t>NOTE:</a:t>
            </a:r>
            <a:r>
              <a:rPr lang="en-US" altLang="en-US">
                <a:effectLst>
                  <a:outerShdw blurRad="38100" dist="38100" dir="2700000" algn="tl">
                    <a:srgbClr val="000000"/>
                  </a:outerShdw>
                </a:effectLst>
                <a:latin typeface="Arial" panose="020B0604020202020204" pitchFamily="34" charset="0"/>
              </a:rPr>
              <a:t/>
            </a:r>
            <a:br>
              <a:rPr lang="en-US" altLang="en-US">
                <a:effectLst>
                  <a:outerShdw blurRad="38100" dist="38100" dir="2700000" algn="tl">
                    <a:srgbClr val="000000"/>
                  </a:outerShdw>
                </a:effectLst>
                <a:latin typeface="Arial" panose="020B0604020202020204" pitchFamily="34" charset="0"/>
              </a:rPr>
            </a:br>
            <a:r>
              <a:rPr lang="en-US" altLang="en-US">
                <a:effectLst>
                  <a:outerShdw blurRad="38100" dist="38100" dir="2700000" algn="tl">
                    <a:srgbClr val="000000"/>
                  </a:outerShdw>
                </a:effectLst>
                <a:latin typeface="Arial" panose="020B0604020202020204" pitchFamily="34" charset="0"/>
              </a:rPr>
              <a:t>The ideal way to </a:t>
            </a:r>
            <a:r>
              <a:rPr lang="en-US" altLang="en-US" i="1" u="sng">
                <a:effectLst>
                  <a:outerShdw blurRad="38100" dist="38100" dir="2700000" algn="tl">
                    <a:srgbClr val="000000"/>
                  </a:outerShdw>
                </a:effectLst>
                <a:latin typeface="Arial" panose="020B0604020202020204" pitchFamily="34" charset="0"/>
              </a:rPr>
              <a:t>recognize</a:t>
            </a:r>
            <a:r>
              <a:rPr lang="en-US" altLang="en-US" i="1">
                <a:effectLst>
                  <a:outerShdw blurRad="38100" dist="38100" dir="2700000" algn="tl">
                    <a:srgbClr val="000000"/>
                  </a:outerShdw>
                </a:effectLst>
                <a:latin typeface="Arial" panose="020B0604020202020204" pitchFamily="34" charset="0"/>
              </a:rPr>
              <a:t> </a:t>
            </a:r>
            <a:r>
              <a:rPr lang="en-US" altLang="en-US">
                <a:effectLst>
                  <a:outerShdw blurRad="38100" dist="38100" dir="2700000" algn="tl">
                    <a:srgbClr val="000000"/>
                  </a:outerShdw>
                </a:effectLst>
                <a:latin typeface="Arial" panose="020B0604020202020204" pitchFamily="34" charset="0"/>
              </a:rPr>
              <a:t>a bronchial breathing while auscultating is to look for </a:t>
            </a:r>
          </a:p>
          <a:p>
            <a:pPr>
              <a:defRPr/>
            </a:pPr>
            <a:r>
              <a:rPr lang="en-US" altLang="en-US">
                <a:effectLst>
                  <a:outerShdw blurRad="38100" dist="38100" dir="2700000" algn="tl">
                    <a:srgbClr val="000000"/>
                  </a:outerShdw>
                </a:effectLst>
                <a:latin typeface="Arial" panose="020B0604020202020204" pitchFamily="34" charset="0"/>
              </a:rPr>
              <a:t>the hollow character of the sound. </a:t>
            </a:r>
          </a:p>
          <a:p>
            <a:pPr>
              <a:defRPr/>
            </a:pPr>
            <a:r>
              <a:rPr lang="en-US" altLang="en-US">
                <a:effectLst>
                  <a:outerShdw blurRad="38100" dist="38100" dir="2700000" algn="tl">
                    <a:srgbClr val="000000"/>
                  </a:outerShdw>
                </a:effectLst>
                <a:latin typeface="Arial" panose="020B0604020202020204" pitchFamily="34" charset="0"/>
              </a:rPr>
              <a:t>Then </a:t>
            </a:r>
            <a:r>
              <a:rPr lang="en-US" altLang="en-US" i="1" u="sng">
                <a:effectLst>
                  <a:outerShdw blurRad="38100" dist="38100" dir="2700000" algn="tl">
                    <a:srgbClr val="000000"/>
                  </a:outerShdw>
                </a:effectLst>
                <a:latin typeface="Arial" panose="020B0604020202020204" pitchFamily="34" charset="0"/>
              </a:rPr>
              <a:t>confirm </a:t>
            </a:r>
            <a:r>
              <a:rPr lang="en-US" altLang="en-US">
                <a:effectLst>
                  <a:outerShdw blurRad="38100" dist="38100" dir="2700000" algn="tl">
                    <a:srgbClr val="000000"/>
                  </a:outerShdw>
                </a:effectLst>
                <a:latin typeface="Arial" panose="020B0604020202020204" pitchFamily="34" charset="0"/>
              </a:rPr>
              <a:t>that it is indeed bronchial breathing by looking for </a:t>
            </a:r>
          </a:p>
          <a:p>
            <a:pPr>
              <a:defRPr/>
            </a:pPr>
            <a:r>
              <a:rPr lang="en-US" altLang="en-US">
                <a:effectLst>
                  <a:outerShdw blurRad="38100" dist="38100" dir="2700000" algn="tl">
                    <a:srgbClr val="000000"/>
                  </a:outerShdw>
                </a:effectLst>
                <a:latin typeface="Arial" panose="020B0604020202020204" pitchFamily="34" charset="0"/>
              </a:rPr>
              <a:t>the gap between inspiration and expiration and </a:t>
            </a:r>
          </a:p>
          <a:p>
            <a:pPr>
              <a:defRPr/>
            </a:pPr>
            <a:r>
              <a:rPr lang="en-US" altLang="en-US">
                <a:effectLst>
                  <a:outerShdw blurRad="38100" dist="38100" dir="2700000" algn="tl">
                    <a:srgbClr val="000000"/>
                  </a:outerShdw>
                </a:effectLst>
                <a:latin typeface="Arial" panose="020B0604020202020204" pitchFamily="34" charset="0"/>
              </a:rPr>
              <a:t>the equality of these two phases of respiration.</a:t>
            </a:r>
            <a:endParaRPr lang="en-US" altLang="en-US">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9781" fill="hold"/>
                                        <p:tgtEl>
                                          <p:spTgt spid="30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quarter" idx="1"/>
          </p:nvPr>
        </p:nvSpPr>
        <p:spPr>
          <a:xfrm>
            <a:off x="457200" y="0"/>
            <a:ext cx="8458200" cy="6858000"/>
          </a:xfrm>
        </p:spPr>
        <p:txBody>
          <a:bodyPr/>
          <a:lstStyle/>
          <a:p>
            <a:pPr eaLnBrk="1" hangingPunct="1">
              <a:lnSpc>
                <a:spcPct val="80000"/>
              </a:lnSpc>
              <a:defRPr/>
            </a:pPr>
            <a:endParaRPr lang="en-US" altLang="en-US" sz="2400" b="1"/>
          </a:p>
          <a:p>
            <a:pPr eaLnBrk="1" hangingPunct="1">
              <a:lnSpc>
                <a:spcPct val="80000"/>
              </a:lnSpc>
              <a:buFont typeface="Wingdings" pitchFamily="2" charset="2"/>
              <a:buNone/>
              <a:defRPr/>
            </a:pPr>
            <a:r>
              <a:rPr lang="en-US" altLang="en-US" sz="2400" b="1"/>
              <a:t>Which conditions do we hear bronchial breath sounds on the chest wall?</a:t>
            </a:r>
            <a:r>
              <a:rPr lang="en-US" altLang="en-US" sz="2400"/>
              <a:t/>
            </a:r>
            <a:br>
              <a:rPr lang="en-US" altLang="en-US" sz="2400"/>
            </a:br>
            <a:r>
              <a:rPr lang="en-US" altLang="en-US" sz="2400"/>
              <a:t/>
            </a:r>
            <a:br>
              <a:rPr lang="en-US" altLang="en-US" sz="2400"/>
            </a:br>
            <a:r>
              <a:rPr lang="en-US" altLang="en-US" sz="2400"/>
              <a:t>There are a few situations:</a:t>
            </a:r>
          </a:p>
          <a:p>
            <a:pPr eaLnBrk="1" hangingPunct="1">
              <a:lnSpc>
                <a:spcPct val="80000"/>
              </a:lnSpc>
              <a:buFont typeface="Wingdings" pitchFamily="2" charset="2"/>
              <a:buNone/>
              <a:defRPr/>
            </a:pPr>
            <a:r>
              <a:rPr lang="en-US" altLang="en-US" sz="2400"/>
              <a:t>1)</a:t>
            </a:r>
            <a:r>
              <a:rPr lang="en-US" altLang="en-US" sz="2400" b="1"/>
              <a:t>Consolidation:</a:t>
            </a:r>
            <a:r>
              <a:rPr lang="en-US" altLang="en-US" sz="2400"/>
              <a:t> </a:t>
            </a:r>
          </a:p>
          <a:p>
            <a:pPr lvl="1" eaLnBrk="1" hangingPunct="1">
              <a:lnSpc>
                <a:spcPct val="80000"/>
              </a:lnSpc>
              <a:defRPr/>
            </a:pPr>
            <a:r>
              <a:rPr lang="en-US" altLang="en-US" sz="2000"/>
              <a:t>Here, inflammatory exudates would have filled the alveoli, thereby replacing the usual air. Inflammatory exudate is liquid to semisolid in consistency. </a:t>
            </a:r>
          </a:p>
          <a:p>
            <a:pPr lvl="1" eaLnBrk="1" hangingPunct="1">
              <a:lnSpc>
                <a:spcPct val="80000"/>
              </a:lnSpc>
              <a:defRPr/>
            </a:pPr>
            <a:r>
              <a:rPr lang="en-US" altLang="en-US" sz="2000"/>
              <a:t>Liquid &amp; Solids are better conductors of sound than air. </a:t>
            </a:r>
          </a:p>
          <a:p>
            <a:pPr lvl="1" eaLnBrk="1" hangingPunct="1">
              <a:lnSpc>
                <a:spcPct val="80000"/>
              </a:lnSpc>
              <a:defRPr/>
            </a:pPr>
            <a:r>
              <a:rPr lang="en-US" altLang="en-US" sz="2000"/>
              <a:t>As air is replaced by a better conducting medium, the bronchial sound produced at the trachea is conduced better and transmitted </a:t>
            </a:r>
            <a:r>
              <a:rPr lang="en-US" altLang="en-US" sz="2000" i="1"/>
              <a:t>as it is</a:t>
            </a:r>
            <a:r>
              <a:rPr lang="en-US" altLang="en-US" sz="2000"/>
              <a:t>. </a:t>
            </a:r>
          </a:p>
          <a:p>
            <a:pPr lvl="1" eaLnBrk="1" hangingPunct="1">
              <a:lnSpc>
                <a:spcPct val="80000"/>
              </a:lnSpc>
              <a:defRPr/>
            </a:pPr>
            <a:r>
              <a:rPr lang="en-US" altLang="en-US" sz="2000"/>
              <a:t>Therefore, we hear bronchial breath sound on an area of consolidation.</a:t>
            </a:r>
          </a:p>
          <a:p>
            <a:pPr eaLnBrk="1" hangingPunct="1">
              <a:lnSpc>
                <a:spcPct val="80000"/>
              </a:lnSpc>
              <a:buFont typeface="Wingdings" pitchFamily="2" charset="2"/>
              <a:buNone/>
              <a:defRPr/>
            </a:pPr>
            <a:r>
              <a:rPr lang="en-US" altLang="en-US" sz="2400" b="1"/>
              <a:t>2)Upper lobe fibrosis</a:t>
            </a:r>
            <a:r>
              <a:rPr lang="en-US" altLang="en-US" sz="2400"/>
              <a:t> and </a:t>
            </a:r>
            <a:r>
              <a:rPr lang="en-US" altLang="en-US" sz="2400" b="1"/>
              <a:t>Upper lobe collapse</a:t>
            </a:r>
            <a:endParaRPr lang="en-US" altLang="en-US" sz="2400"/>
          </a:p>
          <a:p>
            <a:pPr eaLnBrk="1" hangingPunct="1">
              <a:lnSpc>
                <a:spcPct val="80000"/>
              </a:lnSpc>
              <a:defRPr/>
            </a:pPr>
            <a:r>
              <a:rPr lang="en-US" altLang="en-US" sz="2000"/>
              <a:t>In both the above conditions, as there is loss of lung volume, the traches is pulled towards the side of lesion. When the trachea is pulled, the distance between the trachea and the chest wall reduced on the affected side,. </a:t>
            </a:r>
          </a:p>
          <a:p>
            <a:pPr eaLnBrk="1" hangingPunct="1">
              <a:lnSpc>
                <a:spcPct val="80000"/>
              </a:lnSpc>
              <a:defRPr/>
            </a:pPr>
            <a:r>
              <a:rPr lang="en-US" altLang="en-US" sz="2000"/>
              <a:t>The sound has to travel for a lesser distance than earlier, there is less filtration of frequencies, which ensures that the sound remains bronchial.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endParaRPr lang="en-US" altLang="en-US"/>
          </a:p>
        </p:txBody>
      </p:sp>
      <p:sp>
        <p:nvSpPr>
          <p:cNvPr id="28675" name="Rectangle 3"/>
          <p:cNvSpPr>
            <a:spLocks noGrp="1" noChangeArrowheads="1"/>
          </p:cNvSpPr>
          <p:nvPr>
            <p:ph sz="quarter" idx="1"/>
          </p:nvPr>
        </p:nvSpPr>
        <p:spPr>
          <a:xfrm>
            <a:off x="457200" y="685800"/>
            <a:ext cx="8229600" cy="5440363"/>
          </a:xfrm>
        </p:spPr>
        <p:txBody>
          <a:bodyPr/>
          <a:lstStyle/>
          <a:p>
            <a:pPr eaLnBrk="1" hangingPunct="1">
              <a:lnSpc>
                <a:spcPct val="80000"/>
              </a:lnSpc>
              <a:buFont typeface="Wingdings" pitchFamily="2" charset="2"/>
              <a:buNone/>
              <a:defRPr/>
            </a:pPr>
            <a:r>
              <a:rPr lang="en-US" altLang="en-US" sz="2400" b="1"/>
              <a:t>3)Cavity</a:t>
            </a:r>
            <a:r>
              <a:rPr lang="en-US" altLang="en-US" sz="2400"/>
              <a:t> </a:t>
            </a:r>
          </a:p>
          <a:p>
            <a:pPr lvl="1" eaLnBrk="1" hangingPunct="1">
              <a:lnSpc>
                <a:spcPct val="80000"/>
              </a:lnSpc>
              <a:defRPr/>
            </a:pPr>
            <a:r>
              <a:rPr lang="en-US" altLang="en-US" sz="2000"/>
              <a:t>When a lung cavity is connected to a bronchiole, bronchial sound is produced in the cavity, due to air entering a hollow chamber. </a:t>
            </a:r>
          </a:p>
          <a:p>
            <a:pPr lvl="1" eaLnBrk="1" hangingPunct="1">
              <a:lnSpc>
                <a:spcPct val="80000"/>
              </a:lnSpc>
              <a:defRPr/>
            </a:pPr>
            <a:r>
              <a:rPr lang="en-US" altLang="en-US" sz="2000"/>
              <a:t>To understand how this happens, take an empty bottle and blow gently over the top of the open bottle. You will hear a 'hollow' sound. Thsi is the characted of bronchial breathing. </a:t>
            </a:r>
          </a:p>
          <a:p>
            <a:pPr lvl="1" eaLnBrk="1" hangingPunct="1">
              <a:lnSpc>
                <a:spcPct val="80000"/>
              </a:lnSpc>
              <a:defRPr/>
            </a:pPr>
            <a:r>
              <a:rPr lang="en-US" altLang="en-US" sz="2000"/>
              <a:t>If the patient also has fibrosis in adition to the cavity, a common combination in post tubercular lesions, fibrosis also contributes to bronchial breathing.</a:t>
            </a:r>
          </a:p>
          <a:p>
            <a:pPr lvl="1" eaLnBrk="1" hangingPunct="1">
              <a:lnSpc>
                <a:spcPct val="80000"/>
              </a:lnSpc>
              <a:buFont typeface="Wingdings" pitchFamily="2" charset="2"/>
              <a:buNone/>
              <a:defRPr/>
            </a:pPr>
            <a:endParaRPr lang="en-US" altLang="en-US" sz="2000"/>
          </a:p>
          <a:p>
            <a:pPr eaLnBrk="1" hangingPunct="1">
              <a:lnSpc>
                <a:spcPct val="80000"/>
              </a:lnSpc>
              <a:buFont typeface="Wingdings" pitchFamily="2" charset="2"/>
              <a:buNone/>
              <a:defRPr/>
            </a:pPr>
            <a:r>
              <a:rPr lang="en-US" altLang="en-US" sz="2400" b="1"/>
              <a:t>4)Upper level of pleural effusion </a:t>
            </a:r>
            <a:endParaRPr lang="en-US" altLang="en-US" sz="2400"/>
          </a:p>
          <a:p>
            <a:pPr lvl="1" eaLnBrk="1" hangingPunct="1">
              <a:lnSpc>
                <a:spcPct val="80000"/>
              </a:lnSpc>
              <a:defRPr/>
            </a:pPr>
            <a:r>
              <a:rPr lang="en-US" altLang="en-US" sz="2000"/>
              <a:t>In pleural effusion, fluid generally accumulates below upwards. As it accumulates, the lung tissue is compressed and displaced upwards. </a:t>
            </a:r>
          </a:p>
          <a:p>
            <a:pPr lvl="1" eaLnBrk="1" hangingPunct="1">
              <a:lnSpc>
                <a:spcPct val="80000"/>
              </a:lnSpc>
              <a:defRPr/>
            </a:pPr>
            <a:r>
              <a:rPr lang="en-US" altLang="en-US" sz="2000"/>
              <a:t>This compressed lung tissue is of a higher density than earlier and can conduct sounds better.</a:t>
            </a:r>
            <a:br>
              <a:rPr lang="en-US" altLang="en-US" sz="2000"/>
            </a:br>
            <a:endParaRPr lang="en-US" altLang="en-US" sz="2000"/>
          </a:p>
          <a:p>
            <a:pPr eaLnBrk="1" hangingPunct="1">
              <a:lnSpc>
                <a:spcPct val="80000"/>
              </a:lnSpc>
              <a:buFont typeface="Wingdings" pitchFamily="2" charset="2"/>
              <a:buNone/>
              <a:defRPr/>
            </a:pPr>
            <a:r>
              <a:rPr lang="en-US" altLang="en-US" sz="2400"/>
              <a:t> </a:t>
            </a:r>
          </a:p>
          <a:p>
            <a:pPr eaLnBrk="1" hangingPunct="1">
              <a:lnSpc>
                <a:spcPct val="80000"/>
              </a:lnSpc>
              <a:defRPr/>
            </a:pPr>
            <a:endParaRPr lang="en-US" alt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altLang="en-US" sz="4000"/>
              <a:t>Types of bronchial breath sounds</a:t>
            </a:r>
          </a:p>
        </p:txBody>
      </p:sp>
      <p:sp>
        <p:nvSpPr>
          <p:cNvPr id="33795" name="Rectangle 3"/>
          <p:cNvSpPr>
            <a:spLocks noGrp="1" noChangeArrowheads="1"/>
          </p:cNvSpPr>
          <p:nvPr>
            <p:ph sz="quarter" idx="1"/>
          </p:nvPr>
        </p:nvSpPr>
        <p:spPr/>
        <p:txBody>
          <a:bodyPr/>
          <a:lstStyle/>
          <a:p>
            <a:pPr eaLnBrk="1" hangingPunct="1">
              <a:defRPr/>
            </a:pPr>
            <a:r>
              <a:rPr lang="en-US" altLang="en-US"/>
              <a:t>Cavournous</a:t>
            </a:r>
          </a:p>
          <a:p>
            <a:pPr eaLnBrk="1" hangingPunct="1">
              <a:defRPr/>
            </a:pPr>
            <a:r>
              <a:rPr lang="en-US" altLang="en-US"/>
              <a:t>Tubular</a:t>
            </a:r>
          </a:p>
          <a:p>
            <a:pPr eaLnBrk="1" hangingPunct="1">
              <a:defRPr/>
            </a:pPr>
            <a:r>
              <a:rPr lang="en-US" altLang="en-US"/>
              <a:t>Amphoric</a:t>
            </a:r>
          </a:p>
          <a:p>
            <a:pPr eaLnBrk="1" hangingPunct="1">
              <a:buFont typeface="Wingdings" pitchFamily="2" charset="2"/>
              <a:buNone/>
              <a:defRPr/>
            </a:pPr>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altLang="en-US"/>
              <a:t>Cavournous</a:t>
            </a:r>
          </a:p>
        </p:txBody>
      </p:sp>
      <p:sp>
        <p:nvSpPr>
          <p:cNvPr id="6147" name="Rectangle 3"/>
          <p:cNvSpPr>
            <a:spLocks noGrp="1" noChangeArrowheads="1"/>
          </p:cNvSpPr>
          <p:nvPr>
            <p:ph sz="quarter" idx="1"/>
          </p:nvPr>
        </p:nvSpPr>
        <p:spPr/>
        <p:txBody>
          <a:bodyPr/>
          <a:lstStyle/>
          <a:p>
            <a:pPr eaLnBrk="1" hangingPunct="1">
              <a:defRPr/>
            </a:pPr>
            <a:r>
              <a:rPr lang="en-US" altLang="en-US"/>
              <a:t>Cavity</a:t>
            </a:r>
          </a:p>
          <a:p>
            <a:pPr eaLnBrk="1" hangingPunct="1">
              <a:defRPr/>
            </a:pPr>
            <a:r>
              <a:rPr lang="en-US" altLang="en-US"/>
              <a:t>Low pitched bronchial sounds</a:t>
            </a:r>
          </a:p>
          <a:p>
            <a:pPr eaLnBrk="1" hangingPunct="1">
              <a:defRPr/>
            </a:pPr>
            <a:r>
              <a:rPr lang="en-US" altLang="en-US"/>
              <a:t>Prolonged expiration and gap between inspiration and expiration</a:t>
            </a:r>
          </a:p>
        </p:txBody>
      </p:sp>
      <p:pic>
        <p:nvPicPr>
          <p:cNvPr id="6148" name="cavornous in cavity.wav">
            <a:hlinkClick r:id="" action="ppaction://media"/>
          </p:cNvPr>
          <p:cNvPicPr>
            <a:picLocks noRot="1" noChangeAspect="1" noChangeArrowheads="1"/>
          </p:cNvPicPr>
          <p:nvPr>
            <a:audioFile r:link="rId1"/>
          </p:nvPr>
        </p:nvPicPr>
        <p:blipFill>
          <a:blip r:embed="rId3"/>
          <a:srcRect/>
          <a:stretch>
            <a:fillRect/>
          </a:stretch>
        </p:blipFill>
        <p:spPr bwMode="auto">
          <a:xfrm>
            <a:off x="8610600" y="6172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6197" fill="hold"/>
                                        <p:tgtEl>
                                          <p:spTgt spid="61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8"/>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TotalTime>
  <Words>1077</Words>
  <Application>Microsoft Office PowerPoint</Application>
  <PresentationFormat>On-screen Show (4:3)</PresentationFormat>
  <Paragraphs>143</Paragraphs>
  <Slides>25</Slides>
  <Notes>0</Notes>
  <HiddenSlides>0</HiddenSlides>
  <MMClips>12</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Breath sounds</vt:lpstr>
      <vt:lpstr>Slide 2</vt:lpstr>
      <vt:lpstr>Slide 3</vt:lpstr>
      <vt:lpstr>Vesicualr breath sounds</vt:lpstr>
      <vt:lpstr>Bronchial breath sounds</vt:lpstr>
      <vt:lpstr>Slide 6</vt:lpstr>
      <vt:lpstr>Slide 7</vt:lpstr>
      <vt:lpstr>Types of bronchial breath sounds</vt:lpstr>
      <vt:lpstr>Cavournous</vt:lpstr>
      <vt:lpstr>Tubular</vt:lpstr>
      <vt:lpstr>Amphoric</vt:lpstr>
      <vt:lpstr>Broncho vesicular</vt:lpstr>
      <vt:lpstr>Vesicular breath sounds with prolonged expiration    Bronchial asthma</vt:lpstr>
      <vt:lpstr>Absent or Decreased Breath Sounds</vt:lpstr>
      <vt:lpstr>Wheeze/Ronchi </vt:lpstr>
      <vt:lpstr>Wheeze-Causes</vt:lpstr>
      <vt:lpstr>Slide 17</vt:lpstr>
      <vt:lpstr>Slide 18</vt:lpstr>
      <vt:lpstr>Crackles (or rales)</vt:lpstr>
      <vt:lpstr>Coarse crakles</vt:lpstr>
      <vt:lpstr>Fine crackles</vt:lpstr>
      <vt:lpstr>Crackles -Causes</vt:lpstr>
      <vt:lpstr>Pleural rub</vt:lpstr>
      <vt:lpstr>Pleural Rub - Causes: </vt:lpstr>
      <vt:lpstr>Stridor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Breath sounds</dc:title>
  <dc:creator>New</dc:creator>
  <cp:lastModifiedBy>New</cp:lastModifiedBy>
  <cp:revision>1</cp:revision>
  <dcterms:created xsi:type="dcterms:W3CDTF">2021-03-08T07:44:08Z</dcterms:created>
  <dcterms:modified xsi:type="dcterms:W3CDTF">2021-03-08T07:45:28Z</dcterms:modified>
</cp:coreProperties>
</file>